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9" r:id="rId2"/>
    <p:sldId id="268" r:id="rId3"/>
    <p:sldId id="270" r:id="rId4"/>
    <p:sldId id="269" r:id="rId5"/>
    <p:sldId id="271" r:id="rId6"/>
    <p:sldId id="272" r:id="rId7"/>
    <p:sldId id="273" r:id="rId8"/>
    <p:sldId id="274" r:id="rId9"/>
    <p:sldId id="275" r:id="rId10"/>
    <p:sldId id="260" r:id="rId11"/>
    <p:sldId id="265" r:id="rId12"/>
    <p:sldId id="266" r:id="rId13"/>
    <p:sldId id="261" r:id="rId14"/>
    <p:sldId id="264" r:id="rId15"/>
    <p:sldId id="279" r:id="rId16"/>
    <p:sldId id="263" r:id="rId17"/>
    <p:sldId id="277" r:id="rId18"/>
    <p:sldId id="262" r:id="rId19"/>
    <p:sldId id="280" r:id="rId20"/>
    <p:sldId id="281" r:id="rId21"/>
    <p:sldId id="282" r:id="rId22"/>
    <p:sldId id="283" r:id="rId23"/>
    <p:sldId id="284" r:id="rId24"/>
    <p:sldId id="286" r:id="rId25"/>
    <p:sldId id="287" r:id="rId26"/>
    <p:sldId id="288" r:id="rId27"/>
    <p:sldId id="267" r:id="rId28"/>
  </p:sldIdLst>
  <p:sldSz cx="18288000" cy="10287000"/>
  <p:notesSz cx="6858000" cy="9144000"/>
  <p:embeddedFontLst>
    <p:embeddedFont>
      <p:font typeface="Arial Bold" panose="020B0604020202020204" charset="-18"/>
      <p:regular r:id="rId30"/>
    </p:embeddedFon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Fira Sans Bold" panose="020B0803050000020004" charset="0"/>
      <p:regular r:id="rId35"/>
    </p:embeddedFont>
    <p:embeddedFont>
      <p:font typeface="Fira Sans Light" panose="020B0403050000020004" pitchFamily="34" charset="0"/>
      <p:regular r:id="rId36"/>
      <p:italic r:id="rId37"/>
    </p:embeddedFont>
    <p:embeddedFont>
      <p:font typeface="Fira Sans SemiBold" panose="020B0603050000020004" pitchFamily="34" charset="0"/>
      <p:bold r:id="rId38"/>
      <p:boldItalic r:id="rId39"/>
    </p:embeddedFont>
    <p:embeddedFont>
      <p:font typeface="Fira Sans Semi-Bold" panose="020B0604020202020204" charset="0"/>
      <p:regular r:id="rId40"/>
    </p:embeddedFont>
    <p:embeddedFont>
      <p:font typeface="Fira Sans Ultra-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4513B-6BDD-4754-8736-A16D029970C3}" type="datetimeFigureOut">
              <a:rPr lang="pl-PL" smtClean="0"/>
              <a:t>16.09.2025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C6069-238B-4872-B69C-2FF57E6C00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529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llegro.pl/oferta/zestaw-dla-graczy-klawiatura-i-mysz-rgb-azerty-fr-15130033030" TargetMode="External"/><Relationship Id="rId7" Type="http://schemas.openxmlformats.org/officeDocument/2006/relationships/hyperlink" Target="https://www.dell.com/en-uk/shop/dell-27-monitor-p2725h/apd/210-bnsc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informatyk-lodz.pl/tag/podzespoly-komputera/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allpaperflare.com/shrek-plant-grass-tree-one-person-nature-growth-rear-view-wallpaper-hcoxn/download/2560x144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westiabezpieczenstwa.pl/phish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Zestaw komputerowy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454525"/>
            <a:ext cx="5535211" cy="202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klawiatura, 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mysz komputerowa, 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kamera internetowa,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mikrofon.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759200"/>
            <a:ext cx="553521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 b="1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Urządzenia wejścia: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89200"/>
            <a:ext cx="16048913" cy="10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2925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Dane wejściowe to te, które są przekazywane do systemu, a dane wyjściowe to te, które z systemu są wysyłane.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0" y="7601485"/>
            <a:ext cx="5535211" cy="202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płyta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główna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procesor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pamięć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RAM,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zasilacz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pamięć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masowa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karta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graficzna</a:t>
            </a:r>
            <a:r>
              <a:rPr lang="en-US" sz="3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etc.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0" y="6868060"/>
            <a:ext cx="553521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 b="1" dirty="0" err="1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Jednostka</a:t>
            </a:r>
            <a:r>
              <a:rPr lang="en-US" sz="4500" b="1" dirty="0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4500" b="1" dirty="0" err="1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centralna</a:t>
            </a:r>
            <a:endParaRPr lang="en-US" sz="4500" b="1" dirty="0">
              <a:solidFill>
                <a:srgbClr val="232328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42402" y="4454525"/>
            <a:ext cx="5535211" cy="202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monitor, 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drukarka, 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głośniki, </a:t>
            </a:r>
          </a:p>
          <a:p>
            <a:pPr marL="755651" lvl="1" indent="-377825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słuchawki.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42402" y="3759200"/>
            <a:ext cx="553521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 b="1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Urządzenia wyjścia:</a:t>
            </a:r>
          </a:p>
        </p:txBody>
      </p:sp>
      <p:pic>
        <p:nvPicPr>
          <p:cNvPr id="11" name="Obraz 10" descr="Obraz zawierający elektronika, Urządzenie wejściowe, urządzenie peryferyjne, Element komputera&#10;&#10;Zawartość wygenerowana przez AI może być niepoprawna.">
            <a:extLst>
              <a:ext uri="{FF2B5EF4-FFF2-40B4-BE49-F238E27FC236}">
                <a16:creationId xmlns:a16="http://schemas.microsoft.com/office/drawing/2014/main" id="{303D349C-0E26-F0C5-F959-78F824EA5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820119">
            <a:off x="6096000" y="4369676"/>
            <a:ext cx="1638300" cy="1547648"/>
          </a:xfrm>
          <a:prstGeom prst="rect">
            <a:avLst/>
          </a:prstGeom>
        </p:spPr>
      </p:pic>
      <p:pic>
        <p:nvPicPr>
          <p:cNvPr id="13" name="Obraz 12" descr="Obraz zawierający tekst, zrzut ekranu, elektronika, obwód&#10;&#10;Zawartość wygenerowana przez AI może być niepoprawna.">
            <a:extLst>
              <a:ext uri="{FF2B5EF4-FFF2-40B4-BE49-F238E27FC236}">
                <a16:creationId xmlns:a16="http://schemas.microsoft.com/office/drawing/2014/main" id="{4DADC329-5BE3-9F76-167F-E63AE1E61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79930" y="6196039"/>
            <a:ext cx="6238887" cy="3920933"/>
          </a:xfrm>
          <a:prstGeom prst="rect">
            <a:avLst/>
          </a:prstGeom>
        </p:spPr>
      </p:pic>
      <p:pic>
        <p:nvPicPr>
          <p:cNvPr id="15" name="Obraz 14" descr="Obraz zawierający telewizja, wyświetlacz, Urządzenie do wyświetlania, Płaski ekran&#10;&#10;Zawartość wygenerowana przez AI może być niepoprawna.">
            <a:extLst>
              <a:ext uri="{FF2B5EF4-FFF2-40B4-BE49-F238E27FC236}">
                <a16:creationId xmlns:a16="http://schemas.microsoft.com/office/drawing/2014/main" id="{F95A2629-7FFA-84E3-596D-B86E790287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011400" y="4664580"/>
            <a:ext cx="1912438" cy="16952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733207" y="349212"/>
            <a:ext cx="9242659" cy="4292974"/>
            <a:chOff x="0" y="0"/>
            <a:chExt cx="12323545" cy="5723965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2323545" cy="1347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99"/>
                </a:lnSpc>
              </a:pPr>
              <a:r>
                <a:rPr lang="en-US" sz="6999" b="1">
                  <a:solidFill>
                    <a:srgbClr val="1836B2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System komputerowy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09140"/>
              <a:ext cx="12323545" cy="4314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50"/>
                </a:lnSpc>
                <a:spcBef>
                  <a:spcPct val="0"/>
                </a:spcBef>
              </a:pP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układ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współdziałających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ze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sobą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(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według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pewnych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zasad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)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dwóch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składowych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sprzętu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komputerowego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(hardware)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oraz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500" dirty="0" err="1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oprogramowania</a:t>
              </a:r>
              <a:r>
                <a:rPr lang="en-US" sz="4500" dirty="0">
                  <a:solidFill>
                    <a:srgbClr val="232328"/>
                  </a:solidFill>
                  <a:latin typeface="Arial"/>
                  <a:ea typeface="Arial"/>
                  <a:cs typeface="Arial"/>
                  <a:sym typeface="Arial"/>
                </a:rPr>
                <a:t> (software).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52505" y="6255302"/>
            <a:ext cx="9242659" cy="3737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8"/>
              </a:lnSpc>
            </a:pPr>
            <a:endParaRPr dirty="0"/>
          </a:p>
          <a:p>
            <a:pPr marL="971550" lvl="1" indent="-485775" algn="l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warstwa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sprzętowa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971550" lvl="1" indent="-485775" algn="l">
              <a:lnSpc>
                <a:spcPts val="4950"/>
              </a:lnSpc>
              <a:buFont typeface="Arial"/>
              <a:buChar char="•"/>
            </a:pP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system </a:t>
            </a: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operacyjny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971550" lvl="1" indent="-485775" algn="l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programy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narzędziowe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marL="971550" lvl="1" indent="-485775" algn="l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programy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użytkowe</a:t>
            </a:r>
            <a:r>
              <a:rPr lang="en-US" sz="4500" dirty="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971550" lvl="1" indent="-485775" algn="l">
              <a:lnSpc>
                <a:spcPts val="4950"/>
              </a:lnSpc>
              <a:buFont typeface="Arial"/>
              <a:buChar char="•"/>
            </a:pPr>
            <a:r>
              <a:rPr lang="en-US" sz="4500" dirty="0" err="1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użytkownicy</a:t>
            </a:r>
            <a:endParaRPr lang="en-US" sz="4500" dirty="0">
              <a:solidFill>
                <a:srgbClr val="23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2505" y="4575510"/>
            <a:ext cx="9242659" cy="207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41"/>
              </a:lnSpc>
            </a:pPr>
            <a:r>
              <a:rPr lang="en-US" sz="6947" b="1">
                <a:solidFill>
                  <a:srgbClr val="1836B2"/>
                </a:solidFill>
                <a:latin typeface="Arial Bold"/>
                <a:ea typeface="Arial Bold"/>
                <a:cs typeface="Arial Bold"/>
                <a:sym typeface="Arial Bold"/>
              </a:rPr>
              <a:t>Warstwy systemu komputerowego</a:t>
            </a:r>
            <a:r>
              <a:rPr lang="en-US" sz="6947">
                <a:solidFill>
                  <a:srgbClr val="1836B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</p:txBody>
      </p:sp>
      <p:sp>
        <p:nvSpPr>
          <p:cNvPr id="9" name="AutoShape 9"/>
          <p:cNvSpPr/>
          <p:nvPr/>
        </p:nvSpPr>
        <p:spPr>
          <a:xfrm>
            <a:off x="10108416" y="1373742"/>
            <a:ext cx="6492240" cy="0"/>
          </a:xfrm>
          <a:prstGeom prst="line">
            <a:avLst/>
          </a:prstGeom>
          <a:ln w="38100" cap="flat">
            <a:solidFill>
              <a:srgbClr val="00AD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10" name="AutoShape 10"/>
          <p:cNvSpPr/>
          <p:nvPr/>
        </p:nvSpPr>
        <p:spPr>
          <a:xfrm>
            <a:off x="1727714" y="6635415"/>
            <a:ext cx="6492240" cy="0"/>
          </a:xfrm>
          <a:prstGeom prst="line">
            <a:avLst/>
          </a:prstGeom>
          <a:ln w="38100" cap="flat">
            <a:solidFill>
              <a:srgbClr val="00AD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E8721829-7EF7-244D-118E-8198D809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6255" y="11835"/>
            <a:ext cx="9269461" cy="4289016"/>
          </a:xfrm>
          <a:prstGeom prst="rect">
            <a:avLst/>
          </a:prstGeom>
        </p:spPr>
      </p:pic>
      <p:pic>
        <p:nvPicPr>
          <p:cNvPr id="14" name="Obraz 13" descr="Obraz zawierający uśmiech, kreskówka, zabawka, Figurka zwierzęcia&#10;&#10;Zawartość wygenerowana przez AI może być niepoprawna.">
            <a:extLst>
              <a:ext uri="{FF2B5EF4-FFF2-40B4-BE49-F238E27FC236}">
                <a16:creationId xmlns:a16="http://schemas.microsoft.com/office/drawing/2014/main" id="{62712C61-1682-ADC8-72E2-402EC05DE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80571" y="5361989"/>
            <a:ext cx="8695295" cy="48920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63775"/>
            <a:ext cx="16230600" cy="741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zapisany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w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pamięci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stałej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zestaw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podstawowych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procedur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pośredniczących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pomiędzy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systemem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operacyjnym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a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sprzętem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Jest on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integralną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częścią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każdej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płyty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nie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może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być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wymieniany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pomiędzy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innymi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różnymi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płytami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</a:t>
            </a:r>
          </a:p>
          <a:p>
            <a:pPr algn="just">
              <a:lnSpc>
                <a:spcPts val="3920"/>
              </a:lnSpc>
            </a:pPr>
            <a:endParaRPr lang="en-US" sz="2800" spc="14" dirty="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algn="just">
              <a:lnSpc>
                <a:spcPts val="3920"/>
              </a:lnSpc>
            </a:pPr>
            <a:r>
              <a:rPr lang="en-US" sz="2800" b="1" spc="14" dirty="0" err="1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Zadania</a:t>
            </a:r>
            <a:r>
              <a:rPr lang="en-US" sz="2800" b="1" spc="14" dirty="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800" b="1" spc="14" dirty="0" err="1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Biosu</a:t>
            </a:r>
            <a:r>
              <a:rPr lang="en-US" sz="2800" b="1" spc="14" dirty="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: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przeprowadzenie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po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restarcie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testów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podstawowych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układów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urządzeń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systemów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zwanych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autotestem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po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włączeniu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zasilania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(POST)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inicjalizacja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pracy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systemów</a:t>
            </a:r>
            <a:endParaRPr lang="en-US" sz="2800" spc="14" dirty="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zapewnienie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w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postaci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programów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obsługi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przerwań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procedur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obsługi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podstawowych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standardowych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urządzeń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systemu</a:t>
            </a:r>
            <a:endParaRPr lang="en-US" sz="2800" spc="14" dirty="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niwelacja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z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punktu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widzenia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systemu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operacyjnego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różnic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konstrukcyjnych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</a:t>
            </a:r>
          </a:p>
          <a:p>
            <a:pPr algn="just">
              <a:lnSpc>
                <a:spcPts val="3920"/>
              </a:lnSpc>
            </a:pPr>
            <a:endParaRPr lang="en-US" sz="2800" spc="14" dirty="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algn="just">
              <a:lnSpc>
                <a:spcPts val="3920"/>
              </a:lnSpc>
            </a:pP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Wejście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do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BIOSu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odbywa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się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poprzez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naciśnięcie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odpowiedniego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klawisza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tuż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po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włączeniu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komputera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-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przed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włączeniem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systemu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Windows. </a:t>
            </a:r>
          </a:p>
          <a:p>
            <a:pPr marL="0" lvl="0" indent="0" algn="just">
              <a:lnSpc>
                <a:spcPts val="3920"/>
              </a:lnSpc>
              <a:spcBef>
                <a:spcPct val="0"/>
              </a:spcBef>
            </a:pPr>
            <a:endParaRPr lang="en-US" sz="2800" spc="14" dirty="0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309187" y="1778000"/>
            <a:ext cx="362945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BIOS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8785" y="1066800"/>
            <a:ext cx="1621051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Zanim załaduje się system operacyjny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63775"/>
            <a:ext cx="16230600" cy="791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interfejs pomiędzy systemem operacyjnym, a oprogramowaniem. Jest on następcą BIOSu w komputerach osobistych. Został opracowany przez firmę Intel.</a:t>
            </a:r>
          </a:p>
          <a:p>
            <a:pPr algn="just">
              <a:lnSpc>
                <a:spcPts val="3920"/>
              </a:lnSpc>
            </a:pPr>
            <a:endParaRPr lang="en-US" sz="2800" spc="14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algn="just">
              <a:lnSpc>
                <a:spcPts val="3920"/>
              </a:lnSpc>
            </a:pPr>
            <a:r>
              <a:rPr lang="en-US" sz="2800" b="1" spc="14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Kluczowe cechy i zalety UEFI: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Szybszy rozruch: Uruchamia system operacyjny znacznie szybciej niż tradycyjny BIOS. 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Wsparcie dla dużych dysków: Potrafi obsługiwać dyski twarde o pojemności większej niż 2 terabajty. 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Bezpieczne uruchamianie (Secure Boot): Funkcja zabezpieczająca, która zapobiega uruchomieniu złośliwego oprogramowania. 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Graficzny interfejs użytkownika: Zapewnia bardziej przyjazny i intuicyjny interfejs, często sterowany myszą. 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Rozszerzalność i elastyczność: Pozwala na łatwiejsze aktualizacje i modyfikacje firmware. 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Zarządzanie energią: Umożliwia optymalizację zużycia energii i konfigurację zachowania komputera po utracie zasilania. </a:t>
            </a:r>
          </a:p>
          <a:p>
            <a:pPr algn="just">
              <a:lnSpc>
                <a:spcPts val="3920"/>
              </a:lnSpc>
            </a:pPr>
            <a:endParaRPr lang="en-US" sz="2800" spc="14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just">
              <a:lnSpc>
                <a:spcPts val="3920"/>
              </a:lnSpc>
              <a:spcBef>
                <a:spcPct val="0"/>
              </a:spcBef>
            </a:pPr>
            <a:endParaRPr lang="en-US" sz="2800" spc="14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309187" y="1778000"/>
            <a:ext cx="362945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UEFI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8785" y="1066800"/>
            <a:ext cx="1621051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Zanim załaduje się system operacyjny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37754" y="-89449"/>
            <a:ext cx="11774707" cy="10465897"/>
            <a:chOff x="0" y="0"/>
            <a:chExt cx="4282440" cy="3806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806428"/>
            </a:xfrm>
            <a:custGeom>
              <a:avLst/>
              <a:gdLst/>
              <a:ahLst/>
              <a:cxnLst/>
              <a:rect l="l" t="t" r="r" b="b"/>
              <a:pathLst>
                <a:path w="4282440" h="3806428">
                  <a:moveTo>
                    <a:pt x="3211830" y="0"/>
                  </a:moveTo>
                  <a:lnTo>
                    <a:pt x="1070610" y="0"/>
                  </a:lnTo>
                  <a:lnTo>
                    <a:pt x="0" y="1903214"/>
                  </a:lnTo>
                  <a:lnTo>
                    <a:pt x="1070610" y="3806428"/>
                  </a:lnTo>
                  <a:lnTo>
                    <a:pt x="3211830" y="3806428"/>
                  </a:lnTo>
                  <a:lnTo>
                    <a:pt x="4282440" y="1903214"/>
                  </a:lnTo>
                  <a:close/>
                </a:path>
              </a:pathLst>
            </a:custGeom>
            <a:blipFill>
              <a:blip r:embed="rId2"/>
              <a:stretch>
                <a:fillRect l="-16580" r="-16580"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37021" y="739457"/>
            <a:ext cx="9422347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System operacyjny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8016641" y="1972627"/>
            <a:ext cx="9242726" cy="0"/>
          </a:xfrm>
          <a:prstGeom prst="line">
            <a:avLst/>
          </a:prstGeom>
          <a:ln w="66675" cap="flat">
            <a:solidFill>
              <a:srgbClr val="86C7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8" name="Group 8"/>
          <p:cNvGrpSpPr/>
          <p:nvPr/>
        </p:nvGrpSpPr>
        <p:grpSpPr>
          <a:xfrm>
            <a:off x="7681807" y="5708959"/>
            <a:ext cx="10408426" cy="3806915"/>
            <a:chOff x="0" y="0"/>
            <a:chExt cx="13877901" cy="5075887"/>
          </a:xfrm>
        </p:grpSpPr>
        <p:sp>
          <p:nvSpPr>
            <p:cNvPr id="9" name="Freeform 9"/>
            <p:cNvSpPr/>
            <p:nvPr/>
          </p:nvSpPr>
          <p:spPr>
            <a:xfrm>
              <a:off x="0" y="1504009"/>
              <a:ext cx="2411221" cy="2424445"/>
            </a:xfrm>
            <a:custGeom>
              <a:avLst/>
              <a:gdLst/>
              <a:ahLst/>
              <a:cxnLst/>
              <a:rect l="l" t="t" r="r" b="b"/>
              <a:pathLst>
                <a:path w="2411221" h="2424445">
                  <a:moveTo>
                    <a:pt x="0" y="0"/>
                  </a:moveTo>
                  <a:lnTo>
                    <a:pt x="2411221" y="0"/>
                  </a:lnTo>
                  <a:lnTo>
                    <a:pt x="2411221" y="2424446"/>
                  </a:lnTo>
                  <a:lnTo>
                    <a:pt x="0" y="2424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371574" y="1265105"/>
              <a:ext cx="2663350" cy="2663350"/>
            </a:xfrm>
            <a:custGeom>
              <a:avLst/>
              <a:gdLst/>
              <a:ahLst/>
              <a:cxnLst/>
              <a:rect l="l" t="t" r="r" b="b"/>
              <a:pathLst>
                <a:path w="2663350" h="2663350">
                  <a:moveTo>
                    <a:pt x="0" y="0"/>
                  </a:moveTo>
                  <a:lnTo>
                    <a:pt x="2663350" y="0"/>
                  </a:lnTo>
                  <a:lnTo>
                    <a:pt x="2663350" y="2663350"/>
                  </a:lnTo>
                  <a:lnTo>
                    <a:pt x="0" y="2663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8802014" y="0"/>
              <a:ext cx="5075887" cy="5075887"/>
            </a:xfrm>
            <a:custGeom>
              <a:avLst/>
              <a:gdLst/>
              <a:ahLst/>
              <a:cxnLst/>
              <a:rect l="l" t="t" r="r" b="b"/>
              <a:pathLst>
                <a:path w="5075887" h="5075887">
                  <a:moveTo>
                    <a:pt x="0" y="0"/>
                  </a:moveTo>
                  <a:lnTo>
                    <a:pt x="5075887" y="0"/>
                  </a:lnTo>
                  <a:lnTo>
                    <a:pt x="5075887" y="5075887"/>
                  </a:lnTo>
                  <a:lnTo>
                    <a:pt x="0" y="5075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929976" y="1504009"/>
              <a:ext cx="2411355" cy="2411355"/>
            </a:xfrm>
            <a:custGeom>
              <a:avLst/>
              <a:gdLst/>
              <a:ahLst/>
              <a:cxnLst/>
              <a:rect l="l" t="t" r="r" b="b"/>
              <a:pathLst>
                <a:path w="2411355" h="2411355">
                  <a:moveTo>
                    <a:pt x="0" y="0"/>
                  </a:moveTo>
                  <a:lnTo>
                    <a:pt x="2411355" y="0"/>
                  </a:lnTo>
                  <a:lnTo>
                    <a:pt x="2411355" y="2411355"/>
                  </a:lnTo>
                  <a:lnTo>
                    <a:pt x="0" y="2411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16641" y="2333981"/>
            <a:ext cx="9242659" cy="387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  <a:spcBef>
                <a:spcPct val="0"/>
              </a:spcBef>
            </a:pPr>
            <a:r>
              <a:rPr lang="en-US" sz="4500" b="1">
                <a:solidFill>
                  <a:srgbClr val="232328"/>
                </a:solidFill>
                <a:latin typeface="Arial Bold"/>
                <a:ea typeface="Arial Bold"/>
                <a:cs typeface="Arial Bold"/>
                <a:sym typeface="Arial Bold"/>
              </a:rPr>
              <a:t>System operacyjny</a:t>
            </a:r>
            <a:r>
              <a:rPr lang="en-US" sz="4500">
                <a:solidFill>
                  <a:srgbClr val="232328"/>
                </a:solidFill>
                <a:latin typeface="Arial"/>
                <a:ea typeface="Arial"/>
                <a:cs typeface="Arial"/>
                <a:sym typeface="Arial"/>
              </a:rPr>
              <a:t> - podstawowe oprogramowanie komputera (lub telefonu, konsoli, tabletu itd.), które zarządza całym sprzętem i umożliwia uruchamianie innych programów.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94689" y="1028700"/>
            <a:ext cx="0" cy="8229600"/>
          </a:xfrm>
          <a:prstGeom prst="line">
            <a:avLst/>
          </a:prstGeom>
          <a:ln w="66675" cap="flat">
            <a:solidFill>
              <a:srgbClr val="86C7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028700" y="1104900"/>
            <a:ext cx="7471848" cy="363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Zadania systemu operacyjnego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363925" y="255321"/>
            <a:ext cx="8733272" cy="2945491"/>
            <a:chOff x="0" y="0"/>
            <a:chExt cx="11644363" cy="39273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6575" cy="2102389"/>
            </a:xfrm>
            <a:custGeom>
              <a:avLst/>
              <a:gdLst/>
              <a:ahLst/>
              <a:cxnLst/>
              <a:rect l="l" t="t" r="r" b="b"/>
              <a:pathLst>
                <a:path w="1746575" h="2102389">
                  <a:moveTo>
                    <a:pt x="0" y="0"/>
                  </a:moveTo>
                  <a:lnTo>
                    <a:pt x="1746575" y="0"/>
                  </a:lnTo>
                  <a:lnTo>
                    <a:pt x="1746575" y="2102389"/>
                  </a:lnTo>
                  <a:lnTo>
                    <a:pt x="0" y="2102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38841" y="1721119"/>
              <a:ext cx="8946489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Tworzenie, przechowywanie, kopiowanie, przenoszenie, kasowanie plików.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338841" y="686069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Zarządzanie danymi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43118" y="2728235"/>
            <a:ext cx="8974885" cy="3458296"/>
            <a:chOff x="0" y="0"/>
            <a:chExt cx="11966514" cy="46110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8725" cy="2038396"/>
            </a:xfrm>
            <a:custGeom>
              <a:avLst/>
              <a:gdLst/>
              <a:ahLst/>
              <a:cxnLst/>
              <a:rect l="l" t="t" r="r" b="b"/>
              <a:pathLst>
                <a:path w="2068725" h="2038396">
                  <a:moveTo>
                    <a:pt x="0" y="0"/>
                  </a:moveTo>
                  <a:lnTo>
                    <a:pt x="2068725" y="0"/>
                  </a:lnTo>
                  <a:lnTo>
                    <a:pt x="2068725" y="2038396"/>
                  </a:lnTo>
                  <a:lnTo>
                    <a:pt x="0" y="2038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660992" y="1655560"/>
              <a:ext cx="8467322" cy="2955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planowanie oraz przydział czasu procesora</a:t>
              </a:r>
            </a:p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kontrola i przydział pamięci operacyjnej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660992" y="620510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Zarządzanie procesami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1429" y="5143500"/>
            <a:ext cx="8433260" cy="2971904"/>
            <a:chOff x="0" y="0"/>
            <a:chExt cx="11244347" cy="3962538"/>
          </a:xfrm>
        </p:grpSpPr>
        <p:sp>
          <p:nvSpPr>
            <p:cNvPr id="13" name="Freeform 13"/>
            <p:cNvSpPr/>
            <p:nvPr/>
          </p:nvSpPr>
          <p:spPr>
            <a:xfrm>
              <a:off x="0" y="1241337"/>
              <a:ext cx="1651438" cy="1651438"/>
            </a:xfrm>
            <a:custGeom>
              <a:avLst/>
              <a:gdLst/>
              <a:ahLst/>
              <a:cxnLst/>
              <a:rect l="l" t="t" r="r" b="b"/>
              <a:pathLst>
                <a:path w="1651438" h="1651438">
                  <a:moveTo>
                    <a:pt x="0" y="0"/>
                  </a:moveTo>
                  <a:lnTo>
                    <a:pt x="1651438" y="0"/>
                  </a:lnTo>
                  <a:lnTo>
                    <a:pt x="1651438" y="1651438"/>
                  </a:lnTo>
                  <a:lnTo>
                    <a:pt x="0" y="1651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8825" y="-9525"/>
              <a:ext cx="9305522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Komunikacja</a:t>
              </a:r>
            </a:p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z użytkownikiem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8825" y="1756336"/>
              <a:ext cx="8946489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Wyświetlanie okien, ikon, menu;</a:t>
              </a:r>
            </a:p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Umożliwienie obsługi komputera.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63925" y="6186531"/>
            <a:ext cx="9007220" cy="3842443"/>
            <a:chOff x="0" y="0"/>
            <a:chExt cx="12009627" cy="51232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81953" cy="1713539"/>
            </a:xfrm>
            <a:custGeom>
              <a:avLst/>
              <a:gdLst/>
              <a:ahLst/>
              <a:cxnLst/>
              <a:rect l="l" t="t" r="r" b="b"/>
              <a:pathLst>
                <a:path w="2281953" h="1713539">
                  <a:moveTo>
                    <a:pt x="0" y="0"/>
                  </a:moveTo>
                  <a:lnTo>
                    <a:pt x="2281953" y="0"/>
                  </a:lnTo>
                  <a:lnTo>
                    <a:pt x="2281953" y="1713539"/>
                  </a:lnTo>
                  <a:lnTo>
                    <a:pt x="0" y="1713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04105" y="1418455"/>
              <a:ext cx="8467322" cy="3704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Obsługa urządzeń wejścia/wyjścia (klawiatura, mysz, drukarka, mikrofon);</a:t>
              </a:r>
            </a:p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Optymalizacja pracy sprzętu.</a:t>
              </a:r>
            </a:p>
            <a:p>
              <a:pPr algn="l">
                <a:lnSpc>
                  <a:spcPts val="4479"/>
                </a:lnSpc>
              </a:pPr>
              <a:endPara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704105" y="38340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Zarządzanie sprzętem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095B1-41AC-66A0-5870-F4E59C30B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0CC2B42-6C60-E722-7994-EE6C5E73D191}"/>
              </a:ext>
            </a:extLst>
          </p:cNvPr>
          <p:cNvSpPr txBox="1"/>
          <p:nvPr/>
        </p:nvSpPr>
        <p:spPr>
          <a:xfrm>
            <a:off x="1028700" y="7069282"/>
            <a:ext cx="5187209" cy="247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jest to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warstwa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odpowiedzialna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za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wykonywanie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podstawowych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zadań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systemu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operacyjnego</a:t>
            </a:r>
            <a:r>
              <a:rPr lang="pl-PL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tj. zarządza pamięcią, procesami, urządzeniami i plikami.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;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F3664A7-83F3-8F6F-37A4-916FFCFBDF7B}"/>
              </a:ext>
            </a:extLst>
          </p:cNvPr>
          <p:cNvSpPr txBox="1"/>
          <p:nvPr/>
        </p:nvSpPr>
        <p:spPr>
          <a:xfrm>
            <a:off x="1764665" y="6017874"/>
            <a:ext cx="36294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 dirty="0" err="1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Jądro</a:t>
            </a: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 </a:t>
            </a:r>
          </a:p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(ang. </a:t>
            </a:r>
            <a:r>
              <a:rPr lang="pl-PL" sz="3500" b="1" spc="105" dirty="0" err="1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Kernel</a:t>
            </a: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)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C206C69-3E88-20F1-55A4-C5666C325345}"/>
              </a:ext>
            </a:extLst>
          </p:cNvPr>
          <p:cNvSpPr txBox="1"/>
          <p:nvPr/>
        </p:nvSpPr>
        <p:spPr>
          <a:xfrm>
            <a:off x="7329271" y="6983815"/>
            <a:ext cx="4688728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jest to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specjalny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program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służący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do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komunikacji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użytkownika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z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systemem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2800" spc="14" dirty="0" err="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operacyjnym</a:t>
            </a:r>
            <a:r>
              <a:rPr lang="en-US" sz="2800" spc="14" dirty="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;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6ADAC44-8DD8-4F8C-32C9-3B75B71FC175}"/>
              </a:ext>
            </a:extLst>
          </p:cNvPr>
          <p:cNvSpPr txBox="1"/>
          <p:nvPr/>
        </p:nvSpPr>
        <p:spPr>
          <a:xfrm>
            <a:off x="7858907" y="6297757"/>
            <a:ext cx="362945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 dirty="0" err="1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Powłoka</a:t>
            </a: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 (</a:t>
            </a:r>
            <a:r>
              <a:rPr lang="pl-PL" sz="3500" b="1" spc="105" dirty="0" err="1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shell</a:t>
            </a: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)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4DF38-B2F3-FC64-A31D-7C5FC89373D4}"/>
              </a:ext>
            </a:extLst>
          </p:cNvPr>
          <p:cNvSpPr txBox="1"/>
          <p:nvPr/>
        </p:nvSpPr>
        <p:spPr>
          <a:xfrm>
            <a:off x="13629843" y="7069282"/>
            <a:ext cx="3629457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jest to warstwa odpowiedzialna za sposób organizacji danych na nośniku.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115E4BC-900E-B369-98A1-776417A27FE8}"/>
              </a:ext>
            </a:extLst>
          </p:cNvPr>
          <p:cNvSpPr txBox="1"/>
          <p:nvPr/>
        </p:nvSpPr>
        <p:spPr>
          <a:xfrm>
            <a:off x="13629843" y="6297757"/>
            <a:ext cx="362945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system plików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99B2BD5-44F0-61D8-12D3-D5E434CF53CD}"/>
              </a:ext>
            </a:extLst>
          </p:cNvPr>
          <p:cNvGrpSpPr/>
          <p:nvPr/>
        </p:nvGrpSpPr>
        <p:grpSpPr>
          <a:xfrm>
            <a:off x="1210387" y="1028779"/>
            <a:ext cx="16048913" cy="2001441"/>
            <a:chOff x="0" y="0"/>
            <a:chExt cx="21398551" cy="2668588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400C0F9-1CBE-4DD6-BE12-F6FA85E4E036}"/>
                </a:ext>
              </a:extLst>
            </p:cNvPr>
            <p:cNvSpPr txBox="1"/>
            <p:nvPr/>
          </p:nvSpPr>
          <p:spPr>
            <a:xfrm>
              <a:off x="0" y="76200"/>
              <a:ext cx="21398551" cy="166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60"/>
                </a:lnSpc>
              </a:pPr>
              <a:r>
                <a:rPr lang="en-US" sz="8600" b="1">
                  <a:solidFill>
                    <a:srgbClr val="1836B2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Warstwy systemu operacyjnego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FA017E8-CD2D-E19B-46C0-D506B0C91319}"/>
                </a:ext>
              </a:extLst>
            </p:cNvPr>
            <p:cNvSpPr txBox="1"/>
            <p:nvPr/>
          </p:nvSpPr>
          <p:spPr>
            <a:xfrm>
              <a:off x="0" y="2001838"/>
              <a:ext cx="21398551" cy="643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94"/>
                </a:lnSpc>
              </a:pPr>
              <a:r>
                <a:rPr lang="en-US" sz="2925" spc="14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 Przyjmuję się podział na trzy główne elementy budowy systemu operacyjnego:</a:t>
              </a: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05F3E09-24E7-F32B-4617-AC59936B46CE}"/>
              </a:ext>
            </a:extLst>
          </p:cNvPr>
          <p:cNvSpPr/>
          <p:nvPr/>
        </p:nvSpPr>
        <p:spPr>
          <a:xfrm>
            <a:off x="9283310" y="5326606"/>
            <a:ext cx="780651" cy="780651"/>
          </a:xfrm>
          <a:custGeom>
            <a:avLst/>
            <a:gdLst/>
            <a:ahLst/>
            <a:cxnLst/>
            <a:rect l="l" t="t" r="r" b="b"/>
            <a:pathLst>
              <a:path w="780651" h="780651">
                <a:moveTo>
                  <a:pt x="0" y="0"/>
                </a:moveTo>
                <a:lnTo>
                  <a:pt x="780651" y="0"/>
                </a:lnTo>
                <a:lnTo>
                  <a:pt x="780651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EE680C5-3093-A39D-6EC2-26495B3C4369}"/>
              </a:ext>
            </a:extLst>
          </p:cNvPr>
          <p:cNvSpPr/>
          <p:nvPr/>
        </p:nvSpPr>
        <p:spPr>
          <a:xfrm>
            <a:off x="3234489" y="5326606"/>
            <a:ext cx="689811" cy="780651"/>
          </a:xfrm>
          <a:custGeom>
            <a:avLst/>
            <a:gdLst/>
            <a:ahLst/>
            <a:cxnLst/>
            <a:rect l="l" t="t" r="r" b="b"/>
            <a:pathLst>
              <a:path w="689811" h="780651">
                <a:moveTo>
                  <a:pt x="0" y="0"/>
                </a:moveTo>
                <a:lnTo>
                  <a:pt x="689811" y="0"/>
                </a:lnTo>
                <a:lnTo>
                  <a:pt x="689811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8F31EA6-C6B8-8D2B-B295-3B708E58CDFA}"/>
              </a:ext>
            </a:extLst>
          </p:cNvPr>
          <p:cNvSpPr/>
          <p:nvPr/>
        </p:nvSpPr>
        <p:spPr>
          <a:xfrm>
            <a:off x="15146505" y="5143500"/>
            <a:ext cx="596133" cy="780651"/>
          </a:xfrm>
          <a:custGeom>
            <a:avLst/>
            <a:gdLst/>
            <a:ahLst/>
            <a:cxnLst/>
            <a:rect l="l" t="t" r="r" b="b"/>
            <a:pathLst>
              <a:path w="596133" h="780651">
                <a:moveTo>
                  <a:pt x="0" y="0"/>
                </a:moveTo>
                <a:lnTo>
                  <a:pt x="596133" y="0"/>
                </a:lnTo>
                <a:lnTo>
                  <a:pt x="596133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5916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0803" y="1028700"/>
            <a:ext cx="780651" cy="780651"/>
          </a:xfrm>
          <a:custGeom>
            <a:avLst/>
            <a:gdLst/>
            <a:ahLst/>
            <a:cxnLst/>
            <a:rect l="l" t="t" r="r" b="b"/>
            <a:pathLst>
              <a:path w="780651" h="780651">
                <a:moveTo>
                  <a:pt x="0" y="0"/>
                </a:moveTo>
                <a:lnTo>
                  <a:pt x="780650" y="0"/>
                </a:lnTo>
                <a:lnTo>
                  <a:pt x="780650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>
            <a:off x="9494665" y="1122134"/>
            <a:ext cx="689811" cy="780651"/>
          </a:xfrm>
          <a:custGeom>
            <a:avLst/>
            <a:gdLst/>
            <a:ahLst/>
            <a:cxnLst/>
            <a:rect l="l" t="t" r="r" b="b"/>
            <a:pathLst>
              <a:path w="689811" h="780651">
                <a:moveTo>
                  <a:pt x="0" y="0"/>
                </a:moveTo>
                <a:lnTo>
                  <a:pt x="689811" y="0"/>
                </a:lnTo>
                <a:lnTo>
                  <a:pt x="689811" y="780650"/>
                </a:lnTo>
                <a:lnTo>
                  <a:pt x="0" y="78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5354100" y="1122134"/>
            <a:ext cx="596133" cy="780651"/>
          </a:xfrm>
          <a:custGeom>
            <a:avLst/>
            <a:gdLst/>
            <a:ahLst/>
            <a:cxnLst/>
            <a:rect l="l" t="t" r="r" b="b"/>
            <a:pathLst>
              <a:path w="596133" h="780651">
                <a:moveTo>
                  <a:pt x="0" y="0"/>
                </a:moveTo>
                <a:lnTo>
                  <a:pt x="596133" y="0"/>
                </a:lnTo>
                <a:lnTo>
                  <a:pt x="596133" y="780650"/>
                </a:lnTo>
                <a:lnTo>
                  <a:pt x="0" y="780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 rot="415590">
            <a:off x="6809796" y="6312879"/>
            <a:ext cx="7159888" cy="3555368"/>
          </a:xfrm>
          <a:custGeom>
            <a:avLst/>
            <a:gdLst/>
            <a:ahLst/>
            <a:cxnLst/>
            <a:rect l="l" t="t" r="r" b="b"/>
            <a:pathLst>
              <a:path w="7159888" h="3555368">
                <a:moveTo>
                  <a:pt x="0" y="0"/>
                </a:moveTo>
                <a:lnTo>
                  <a:pt x="7159888" y="0"/>
                </a:lnTo>
                <a:lnTo>
                  <a:pt x="7159888" y="3555368"/>
                </a:lnTo>
                <a:lnTo>
                  <a:pt x="0" y="3555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TextBox 6"/>
          <p:cNvSpPr txBox="1"/>
          <p:nvPr/>
        </p:nvSpPr>
        <p:spPr>
          <a:xfrm>
            <a:off x="7245966" y="3019026"/>
            <a:ext cx="5187209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przydział czasu procesora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przydział obszarów pamięci</a:t>
            </a:r>
          </a:p>
          <a:p>
            <a:pPr marL="604521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obsługa plików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4842" y="1893259"/>
            <a:ext cx="362945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Zadania jądra systemu: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65" y="3019026"/>
            <a:ext cx="7461526" cy="642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wielozadaniowość (możliwość równoczesnego uruchamiania wielu procesów)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wielowątkowość (wykonywanie wielu niezależnych wątków w ramach jednego procesu)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wywłaszczalność (zdolność jądra do wstrzymania aktualnie wykonywanego zadania, aby umożliwić przeprowadzenie innego zadania)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skalowalność (możliwość rozwoju lub miniaturyzacji sprzętu)</a:t>
            </a:r>
          </a:p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endParaRPr lang="en-US" sz="2800" spc="14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3299" y="1999851"/>
            <a:ext cx="487565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 Cechy jądra systemu operacyjnego: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70357" y="2722134"/>
            <a:ext cx="5117643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zgłoszenie gotowości systemu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pośredniczenie między jądrem, a użytkownikiem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analiza poleceń i zlecenie jądru uruchomionego programu użytkowego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wyświetlenie odpowiedzi jądra</a:t>
            </a:r>
          </a:p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endParaRPr lang="en-US" sz="2800" spc="14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07737" y="2040930"/>
            <a:ext cx="464288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 Zadania powłoki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8BE896E-5F70-C988-5629-029125367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668743"/>
              </p:ext>
            </p:extLst>
          </p:nvPr>
        </p:nvGraphicFramePr>
        <p:xfrm>
          <a:off x="2171700" y="757159"/>
          <a:ext cx="13944600" cy="8772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99916572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751101428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425450603"/>
                    </a:ext>
                  </a:extLst>
                </a:gridCol>
              </a:tblGrid>
              <a:tr h="654591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System operacyjny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Opis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Języki użyte do budowy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52377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Najpopularniejszy na PC, używany w biurach i grach.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C, C++, C#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37959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Darmowy, otwarto-źródłowy, stosowany na serwerach i komputerach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C, asembler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332540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macOS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System Apple dla komputerów Mac, stabilny i zintegrowany ze sprzętem.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Objective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-C, Swift, C</a:t>
                      </a:r>
                    </a:p>
                    <a:p>
                      <a:pPr algn="ctr"/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136949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Mobilny system Google (telefony, tablety, TV).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Java, Kotlin, C, 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16240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Mobilny system Apple dla iPhone/iPad.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Objective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-C, Swift, C</a:t>
                      </a:r>
                    </a:p>
                    <a:p>
                      <a:pPr algn="ctr"/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17422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Unix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Starszy, stabilny system, baza dla innych 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105013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CChrome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 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Lekki system oparty na przeglądarce, dla laptopów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C, C++,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1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10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13123" y="3390900"/>
            <a:ext cx="5187209" cy="297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800" spc="14" dirty="0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Płatny</a:t>
            </a:r>
          </a:p>
          <a:p>
            <a:pPr marL="457200" lvl="0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800" spc="14" dirty="0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Wymaga mocnego sprzętu</a:t>
            </a:r>
          </a:p>
          <a:p>
            <a:pPr marL="457200" lvl="0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800" spc="14" dirty="0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Mniej stabilny niż Linux</a:t>
            </a:r>
          </a:p>
          <a:p>
            <a:pPr marL="457200" lvl="0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800" spc="14" dirty="0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Mniejsza możliwość personalizacji w porównaniu z </a:t>
            </a:r>
            <a:r>
              <a:rPr lang="pl-PL" sz="2800" spc="14" dirty="0" err="1">
                <a:solidFill>
                  <a:srgbClr val="000000"/>
                </a:solidFill>
                <a:latin typeface="Fira Sans" panose="020B0503050000020004" pitchFamily="34" charset="0"/>
                <a:ea typeface="Fira Sans Light"/>
                <a:cs typeface="Fira Sans Light"/>
                <a:sym typeface="Fira Sans Light"/>
              </a:rPr>
              <a:t>Linuxem</a:t>
            </a:r>
            <a:endParaRPr lang="en-US" sz="2800" spc="14" dirty="0">
              <a:solidFill>
                <a:srgbClr val="000000"/>
              </a:solidFill>
              <a:latin typeface="Fira Sans" panose="020B0503050000020004" pitchFamily="34" charset="0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91998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Wady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0387" y="1085929"/>
            <a:ext cx="16048913" cy="12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Windows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E53CB12E-557C-8454-501C-94D70C09781E}"/>
              </a:ext>
            </a:extLst>
          </p:cNvPr>
          <p:cNvSpPr txBox="1"/>
          <p:nvPr/>
        </p:nvSpPr>
        <p:spPr>
          <a:xfrm>
            <a:off x="1687668" y="3390900"/>
            <a:ext cx="5187209" cy="603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Wydajny system z szerokim wsparciem dla oprogramowania i gier.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Intuicyjny interfejs graficzny, ułatwiający obsługę nawet mniej zaawansowanym użytkownikom.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Regularne aktualizacje poprawiające bezpieczeństwo i funkcjonalność.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Duża społeczność użytkowników i dostęp do wsparcia technicznego.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404A106-53B9-404A-BB2C-9A03BB08BA4D}"/>
              </a:ext>
            </a:extLst>
          </p:cNvPr>
          <p:cNvSpPr txBox="1"/>
          <p:nvPr/>
        </p:nvSpPr>
        <p:spPr>
          <a:xfrm>
            <a:off x="2466543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Zalety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05A5B-7CFD-3BE4-B182-8825C1D2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89DF723-AE1B-3EAC-2217-206DE4E3F4AC}"/>
              </a:ext>
            </a:extLst>
          </p:cNvPr>
          <p:cNvSpPr txBox="1"/>
          <p:nvPr/>
        </p:nvSpPr>
        <p:spPr>
          <a:xfrm>
            <a:off x="11413123" y="3390900"/>
            <a:ext cx="5187209" cy="344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Mniejsza dostępność niektórych programów komercyjnych.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Wyższy próg wejścia dla nowych użytkowników.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Ograniczone wsparcie dla niektórych urządzeń peryferyjnych.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6DCD1D1-500F-BFFB-9EAC-B77159114A63}"/>
              </a:ext>
            </a:extLst>
          </p:cNvPr>
          <p:cNvSpPr txBox="1"/>
          <p:nvPr/>
        </p:nvSpPr>
        <p:spPr>
          <a:xfrm>
            <a:off x="12191998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Wady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7A32CB5-C8F0-6428-DFFE-15C811ED7CCB}"/>
              </a:ext>
            </a:extLst>
          </p:cNvPr>
          <p:cNvSpPr txBox="1"/>
          <p:nvPr/>
        </p:nvSpPr>
        <p:spPr>
          <a:xfrm>
            <a:off x="1210387" y="1085929"/>
            <a:ext cx="16048913" cy="12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Linux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0E5FC2C9-B365-6376-F830-E39081CFE3CF}"/>
              </a:ext>
            </a:extLst>
          </p:cNvPr>
          <p:cNvSpPr txBox="1"/>
          <p:nvPr/>
        </p:nvSpPr>
        <p:spPr>
          <a:xfrm>
            <a:off x="1687668" y="3390900"/>
            <a:ext cx="5187209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Otwarte systemy pozwalają na modyfikację kodu źródłowego.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Zoptymalizowany system działający efektywnie nawet na starszym sprzęcie.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Wysoka odporność na wirusy i ataki.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Duże możliwości personalizacji i konfiguracji.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8BBEFD0-D382-3308-B3C9-88C677A980D4}"/>
              </a:ext>
            </a:extLst>
          </p:cNvPr>
          <p:cNvSpPr txBox="1"/>
          <p:nvPr/>
        </p:nvSpPr>
        <p:spPr>
          <a:xfrm>
            <a:off x="2466543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Zalety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61049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DF587-915F-AE4C-2D12-39042BB81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9AE2B96-9E5B-F4E3-8835-729B830F27F5}"/>
              </a:ext>
            </a:extLst>
          </p:cNvPr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pl-PL" sz="9999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Płyta główna</a:t>
            </a:r>
            <a:endParaRPr lang="en-US" sz="9999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3086F82-9DA6-5029-B433-1B77DDF7E26C}"/>
              </a:ext>
            </a:extLst>
          </p:cNvPr>
          <p:cNvSpPr txBox="1"/>
          <p:nvPr/>
        </p:nvSpPr>
        <p:spPr>
          <a:xfrm>
            <a:off x="1028699" y="2902545"/>
            <a:ext cx="16230600" cy="661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ea typeface="Arial Bold"/>
                <a:cs typeface="Arial Bold"/>
                <a:sym typeface="Arial Bold"/>
              </a:rPr>
              <a:t>Magistrala – </a:t>
            </a:r>
            <a:r>
              <a:rPr lang="pl-PL" sz="4800" b="1" dirty="0">
                <a:latin typeface="Fira Sans Light" panose="020B0403050000020004" pitchFamily="34" charset="0"/>
              </a:rPr>
              <a:t>zestaw przewodów</a:t>
            </a: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ea typeface="Arial Bold"/>
                <a:cs typeface="Arial Bold"/>
                <a:sym typeface="Arial Bold"/>
              </a:rPr>
              <a:t>, łączący różne elementy systemu (procesor, pamięć, urządzenia wejścia/wyjścia).</a:t>
            </a:r>
          </a:p>
          <a:p>
            <a:pPr algn="ctr">
              <a:lnSpc>
                <a:spcPts val="4950"/>
              </a:lnSpc>
            </a:pPr>
            <a:endParaRPr lang="pl-PL" sz="4500" b="1" dirty="0">
              <a:solidFill>
                <a:srgbClr val="232328"/>
              </a:solidFill>
              <a:latin typeface="Fira Sans Light" panose="020B0403050000020004" pitchFamily="34" charset="0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ea typeface="Arial Bold"/>
                <a:cs typeface="Arial Bold"/>
                <a:sym typeface="Arial Bold"/>
              </a:rPr>
              <a:t>Wyróżniamy:</a:t>
            </a:r>
          </a:p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ea typeface="Arial Bold"/>
                <a:cs typeface="Arial Bold"/>
                <a:sym typeface="Arial Bold"/>
              </a:rPr>
              <a:t>Magistralę danych, adresową oraz sterującą.</a:t>
            </a:r>
          </a:p>
          <a:p>
            <a:pPr algn="ctr">
              <a:lnSpc>
                <a:spcPts val="4950"/>
              </a:lnSpc>
            </a:pPr>
            <a:endParaRPr lang="pl-PL" sz="4500" b="1" dirty="0">
              <a:solidFill>
                <a:srgbClr val="232328"/>
              </a:solidFill>
              <a:latin typeface="Fira Sans Light" panose="020B0403050000020004" pitchFamily="34" charset="0"/>
              <a:ea typeface="Arial Bold"/>
              <a:cs typeface="Arial Bold"/>
              <a:sym typeface="Arial Bold"/>
            </a:endParaRPr>
          </a:p>
          <a:p>
            <a:pPr algn="ctr"/>
            <a:r>
              <a:rPr lang="pl-PL" sz="3000" b="1" dirty="0">
                <a:latin typeface="Fira Sans Light" panose="020B0403050000020004" pitchFamily="34" charset="0"/>
              </a:rPr>
              <a:t>Magistrala danych </a:t>
            </a:r>
            <a:r>
              <a:rPr lang="pl-PL" sz="3000" dirty="0">
                <a:latin typeface="Fira Sans Light" panose="020B0403050000020004" pitchFamily="34" charset="0"/>
              </a:rPr>
              <a:t>- przesyła dane użytkowe pomiędzy urządzeniami komputera;</a:t>
            </a:r>
          </a:p>
          <a:p>
            <a:pPr algn="ctr"/>
            <a:r>
              <a:rPr lang="pl-PL" sz="3000" b="1" dirty="0">
                <a:latin typeface="Fira Sans Light" panose="020B0403050000020004" pitchFamily="34" charset="0"/>
              </a:rPr>
              <a:t>Magistrala adresowa </a:t>
            </a:r>
            <a:r>
              <a:rPr lang="pl-PL" sz="3000" dirty="0">
                <a:latin typeface="Fira Sans Light" panose="020B0403050000020004" pitchFamily="34" charset="0"/>
              </a:rPr>
              <a:t>- nazywana szyną adresową, wskazuje urządzenia lub komórki pamięci, z których, lub do których będą przesyłane dane;</a:t>
            </a:r>
          </a:p>
          <a:p>
            <a:pPr algn="ctr"/>
            <a:r>
              <a:rPr lang="pl-PL" sz="3000" b="1" dirty="0">
                <a:latin typeface="Fira Sans Light" panose="020B0403050000020004" pitchFamily="34" charset="0"/>
              </a:rPr>
              <a:t>Magistrala sterująca </a:t>
            </a:r>
            <a:r>
              <a:rPr lang="pl-PL" sz="3000" dirty="0">
                <a:latin typeface="Fira Sans Light" panose="020B0403050000020004" pitchFamily="34" charset="0"/>
              </a:rPr>
              <a:t>– nazywana szyną sterującą, określa, czy dane są zapisywane, czy odczytywane z urządzeń lub komórek pamięci.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12628F5-ABAC-ABA8-A960-F584E893BA2A}"/>
              </a:ext>
            </a:extLst>
          </p:cNvPr>
          <p:cNvSpPr txBox="1"/>
          <p:nvPr/>
        </p:nvSpPr>
        <p:spPr>
          <a:xfrm>
            <a:off x="1028699" y="2299487"/>
            <a:ext cx="16048913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4"/>
              </a:lnSpc>
            </a:pPr>
            <a:r>
              <a:rPr lang="pl-PL" sz="2500" dirty="0">
                <a:latin typeface="Fira Sans Light" panose="020B0403050000020004" pitchFamily="34" charset="0"/>
              </a:rPr>
              <a:t>Najważniejszy moduł komputera.</a:t>
            </a:r>
            <a:endParaRPr lang="en-US" sz="2500" spc="14" dirty="0">
              <a:solidFill>
                <a:srgbClr val="000000"/>
              </a:solidFill>
              <a:latin typeface="Fira Sans Light" panose="020B0403050000020004" pitchFamily="34" charset="0"/>
              <a:ea typeface="Fira Sans Light"/>
              <a:cs typeface="Fira Sans Light"/>
              <a:sym typeface="Fira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9262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E3998-4820-4F80-C5D0-246B50432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4F5868E-419F-8C5A-0B2D-9A7A3B8BFAAE}"/>
              </a:ext>
            </a:extLst>
          </p:cNvPr>
          <p:cNvSpPr txBox="1"/>
          <p:nvPr/>
        </p:nvSpPr>
        <p:spPr>
          <a:xfrm>
            <a:off x="11413123" y="3390900"/>
            <a:ext cx="5187209" cy="344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Dostępny tylko na sprzęcie Apple, który jest droższy.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Ograniczona kompatybilność z niektórymi aplikacjami i grami.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Mniejsze możliwości personalizacji w porównaniu z </a:t>
            </a:r>
            <a:r>
              <a:rPr lang="pl-PL" sz="2800" dirty="0" err="1">
                <a:latin typeface="Fira Sans" panose="020B0503050000020004" pitchFamily="34" charset="0"/>
              </a:rPr>
              <a:t>Linuxem</a:t>
            </a:r>
            <a:r>
              <a:rPr lang="pl-PL" sz="2800" dirty="0">
                <a:latin typeface="Fira Sans" panose="020B0503050000020004" pitchFamily="34" charset="0"/>
              </a:rPr>
              <a:t>.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F1E1D33-A638-1BF0-F175-B5E8F3F44802}"/>
              </a:ext>
            </a:extLst>
          </p:cNvPr>
          <p:cNvSpPr txBox="1"/>
          <p:nvPr/>
        </p:nvSpPr>
        <p:spPr>
          <a:xfrm>
            <a:off x="12191998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Wady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FAE69B-95D2-BE9F-3694-B2B21FD00DAD}"/>
              </a:ext>
            </a:extLst>
          </p:cNvPr>
          <p:cNvSpPr txBox="1"/>
          <p:nvPr/>
        </p:nvSpPr>
        <p:spPr>
          <a:xfrm>
            <a:off x="1210387" y="1085929"/>
            <a:ext cx="16048913" cy="12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 err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macOS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F89F1C0A-33F5-0DB5-3C23-636ADC9A1A1A}"/>
              </a:ext>
            </a:extLst>
          </p:cNvPr>
          <p:cNvSpPr txBox="1"/>
          <p:nvPr/>
        </p:nvSpPr>
        <p:spPr>
          <a:xfrm>
            <a:off x="1687668" y="3390900"/>
            <a:ext cx="5187209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Elegancki interfejs z intuicyjną nawigacją.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Wysoka wydajność i stabilność działania.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Doskonała integracja z innymi urządzeniami Apple</a:t>
            </a:r>
            <a:r>
              <a:rPr lang="pl-PL" dirty="0"/>
              <a:t>.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769E1B6-BB7A-A96E-B2C8-43DADF17BF76}"/>
              </a:ext>
            </a:extLst>
          </p:cNvPr>
          <p:cNvSpPr txBox="1"/>
          <p:nvPr/>
        </p:nvSpPr>
        <p:spPr>
          <a:xfrm>
            <a:off x="2466543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Zalety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71560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520AF-D6F2-4781-BE67-D2D834BEF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595E1A9-C6A3-E3BD-54F7-9D6569465BFB}"/>
              </a:ext>
            </a:extLst>
          </p:cNvPr>
          <p:cNvSpPr txBox="1"/>
          <p:nvPr/>
        </p:nvSpPr>
        <p:spPr>
          <a:xfrm>
            <a:off x="11413123" y="3390900"/>
            <a:ext cx="5187209" cy="560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Darmowy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Ogromna liczba aplikacji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Działa na wielu urządzeniach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Możliwość modyfikacji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Obsługa kart pamięci i wielu standardów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800" dirty="0">
              <a:latin typeface="Fira Sans" panose="020B05030500000200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Fragmentacja (różne wersje na różnych telefonach)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Reklamy i złośliwe aplikacje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Często wolniejsze aktualizacje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Może zwalniać po czasie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F7CA2AC-5D0D-9DFC-9BB4-D4B215701EA2}"/>
              </a:ext>
            </a:extLst>
          </p:cNvPr>
          <p:cNvSpPr txBox="1"/>
          <p:nvPr/>
        </p:nvSpPr>
        <p:spPr>
          <a:xfrm>
            <a:off x="12191998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Android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F22DC01-5DD0-2D97-DCCD-857725EA7A80}"/>
              </a:ext>
            </a:extLst>
          </p:cNvPr>
          <p:cNvSpPr txBox="1"/>
          <p:nvPr/>
        </p:nvSpPr>
        <p:spPr>
          <a:xfrm>
            <a:off x="1210387" y="1085929"/>
            <a:ext cx="16048913" cy="12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iOS vs. Android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8DB613B6-BB48-4604-3894-F1C738B0D9F8}"/>
              </a:ext>
            </a:extLst>
          </p:cNvPr>
          <p:cNvSpPr txBox="1"/>
          <p:nvPr/>
        </p:nvSpPr>
        <p:spPr>
          <a:xfrm>
            <a:off x="1687668" y="3390900"/>
            <a:ext cx="5187209" cy="473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Stabilny i szybki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Regularne aktualizacje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Bardzo bezpieczny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Spójny ekosystem 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Łatwy w obsłudze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8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Tylko na iPhone/iPad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Drogi sprzęt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Mała personalizacja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Mniej aplikacji darmowych niż Android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15ECC17-111F-4EE0-9313-DCFCC5AEDE6A}"/>
              </a:ext>
            </a:extLst>
          </p:cNvPr>
          <p:cNvSpPr txBox="1"/>
          <p:nvPr/>
        </p:nvSpPr>
        <p:spPr>
          <a:xfrm>
            <a:off x="2466543" y="2852291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iOS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667777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48FD5-BEC4-2DC9-FAB4-FD6C8284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2C8D89AA-87AA-09B5-3235-A77DE1B12602}"/>
              </a:ext>
            </a:extLst>
          </p:cNvPr>
          <p:cNvSpPr txBox="1"/>
          <p:nvPr/>
        </p:nvSpPr>
        <p:spPr>
          <a:xfrm>
            <a:off x="1210387" y="1085929"/>
            <a:ext cx="16048913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Podział programów komputerowych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DAF0D56-9F2F-D092-68C2-4737AC4D4CBE}"/>
              </a:ext>
            </a:extLst>
          </p:cNvPr>
          <p:cNvSpPr txBox="1"/>
          <p:nvPr/>
        </p:nvSpPr>
        <p:spPr>
          <a:xfrm>
            <a:off x="6550395" y="4779272"/>
            <a:ext cx="5187209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Programy służące do wykonywania konkretnych zadań dla użytkownika.  Do kategorii tej zaliczają się programy biurowe (edytory tekstu, arkusze kalkulacyjne), programy graficzne, przeglądarki internetowe, odtwarzacze multimediów, aplikacje komunikacyjne, a także wyspecjalizowane programy dla poszczególnych branż,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91E98-446C-D198-E550-F7489E9BD58C}"/>
              </a:ext>
            </a:extLst>
          </p:cNvPr>
          <p:cNvSpPr txBox="1"/>
          <p:nvPr/>
        </p:nvSpPr>
        <p:spPr>
          <a:xfrm>
            <a:off x="7329270" y="3633602"/>
            <a:ext cx="36294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Programy użytkowe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968F5AD-73A9-8E3B-25C0-EC28DAF2297D}"/>
              </a:ext>
            </a:extLst>
          </p:cNvPr>
          <p:cNvSpPr txBox="1"/>
          <p:nvPr/>
        </p:nvSpPr>
        <p:spPr>
          <a:xfrm>
            <a:off x="13292548" y="3633602"/>
            <a:ext cx="36294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Programy narzędziowe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7A2A2A2-072E-42B1-26D7-E73DA5F85CC4}"/>
              </a:ext>
            </a:extLst>
          </p:cNvPr>
          <p:cNvSpPr txBox="1"/>
          <p:nvPr/>
        </p:nvSpPr>
        <p:spPr>
          <a:xfrm>
            <a:off x="1365992" y="3528509"/>
            <a:ext cx="36294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Języki programowania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AF937D3-5B35-C8D4-CD4A-519DBA648321}"/>
              </a:ext>
            </a:extLst>
          </p:cNvPr>
          <p:cNvSpPr txBox="1"/>
          <p:nvPr/>
        </p:nvSpPr>
        <p:spPr>
          <a:xfrm>
            <a:off x="12513671" y="4773256"/>
            <a:ext cx="5187209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Specjalistyczne oprogramowanie systemowe, które wspiera zarządzanie, optymalizację, konserwację i bezpieczeństwo komputera oraz urządzeń inteligentnych. W tej kategorii znajdują się narzędzia do czyszczenia systemu (np. </a:t>
            </a:r>
            <a:r>
              <a:rPr lang="pl-PL" sz="2500" dirty="0" err="1">
                <a:latin typeface="Fira Sans" panose="020B0503050000020004" pitchFamily="34" charset="0"/>
              </a:rPr>
              <a:t>CCleaner</a:t>
            </a:r>
            <a:r>
              <a:rPr lang="pl-PL" sz="2500" dirty="0">
                <a:latin typeface="Fira Sans" panose="020B0503050000020004" pitchFamily="34" charset="0"/>
              </a:rPr>
              <a:t>), zarządzania dyskami, odzyskiwania danych, monitorowania system.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5307C054-0186-A200-70F4-148A869E9866}"/>
              </a:ext>
            </a:extLst>
          </p:cNvPr>
          <p:cNvSpPr txBox="1"/>
          <p:nvPr/>
        </p:nvSpPr>
        <p:spPr>
          <a:xfrm>
            <a:off x="623214" y="4710820"/>
            <a:ext cx="5187209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Narzędzie pozwalające formułować instrukcje dla komputera, określając jakie zadania ma wykonać. Jest to system reguł, który definiuje sposób tworzenia programów, zarówno pod kątem logicznej struktury (semantyka), jak i ich pisowni (składnia). 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l-PL" sz="2500" dirty="0">
              <a:latin typeface="Fira Sans" panose="020B05030500000200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 err="1">
                <a:latin typeface="Fira Sans" panose="020B0503050000020004" pitchFamily="34" charset="0"/>
              </a:rPr>
              <a:t>Python</a:t>
            </a:r>
            <a:r>
              <a:rPr lang="pl-PL" sz="2500" dirty="0">
                <a:latin typeface="Fira Sans" panose="020B0503050000020004" pitchFamily="34" charset="0"/>
              </a:rPr>
              <a:t>, C++, Java, JavaScript, C#, SQL</a:t>
            </a:r>
          </a:p>
        </p:txBody>
      </p:sp>
    </p:spTree>
    <p:extLst>
      <p:ext uri="{BB962C8B-B14F-4D97-AF65-F5344CB8AC3E}">
        <p14:creationId xmlns:p14="http://schemas.microsoft.com/office/powerpoint/2010/main" val="264753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34436-6443-23DD-8515-25A5168D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8767F855-5C32-A7CD-CD48-F2DB56F361F6}"/>
              </a:ext>
            </a:extLst>
          </p:cNvPr>
          <p:cNvSpPr txBox="1"/>
          <p:nvPr/>
        </p:nvSpPr>
        <p:spPr>
          <a:xfrm>
            <a:off x="1210387" y="1085929"/>
            <a:ext cx="16048913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pl-PL" sz="8600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Pliki</a:t>
            </a:r>
            <a:endParaRPr lang="en-US" sz="8600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065BA347-EB27-5A20-AE07-8AB51A440EDE}"/>
              </a:ext>
            </a:extLst>
          </p:cNvPr>
          <p:cNvSpPr txBox="1"/>
          <p:nvPr/>
        </p:nvSpPr>
        <p:spPr>
          <a:xfrm>
            <a:off x="9525000" y="6030276"/>
            <a:ext cx="518720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Określa typ i zwykle wskazuje program, w którym utworzono plik.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DA7B1-A1FF-6DD3-0307-76E484FEF244}"/>
              </a:ext>
            </a:extLst>
          </p:cNvPr>
          <p:cNvSpPr txBox="1"/>
          <p:nvPr/>
        </p:nvSpPr>
        <p:spPr>
          <a:xfrm>
            <a:off x="10303875" y="4884606"/>
            <a:ext cx="36294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Rozszerzenie pliku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BD3F40E-0D53-DA90-F023-AE4AB6940895}"/>
              </a:ext>
            </a:extLst>
          </p:cNvPr>
          <p:cNvSpPr txBox="1"/>
          <p:nvPr/>
        </p:nvSpPr>
        <p:spPr>
          <a:xfrm>
            <a:off x="4340597" y="4779513"/>
            <a:ext cx="362945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pl-PL" sz="3500" b="1" spc="105" dirty="0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Nazwa pliku</a:t>
            </a:r>
            <a:endParaRPr lang="en-US" sz="3500" b="1" spc="105" dirty="0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992BD08-9687-22E8-67AE-372690153383}"/>
              </a:ext>
            </a:extLst>
          </p:cNvPr>
          <p:cNvSpPr txBox="1"/>
          <p:nvPr/>
        </p:nvSpPr>
        <p:spPr>
          <a:xfrm>
            <a:off x="1210387" y="2302982"/>
            <a:ext cx="16048913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800" dirty="0">
                <a:latin typeface="Fira Sans" panose="020B0503050000020004" pitchFamily="34" charset="0"/>
              </a:rPr>
              <a:t>Plik komputerowy to uporządkowany, nazwany zbiór danych o skończonej długości, przechowywany na urządzeniu pamięci masowej (np. dysku) i służący do rejestrowania informacji takich jak tekst, obrazy, muzyka, wideo czy programy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9E8B908-E922-C100-4619-7CF1974488CC}"/>
              </a:ext>
            </a:extLst>
          </p:cNvPr>
          <p:cNvSpPr txBox="1"/>
          <p:nvPr/>
        </p:nvSpPr>
        <p:spPr>
          <a:xfrm>
            <a:off x="3597819" y="5961824"/>
            <a:ext cx="518720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Składa się z dwóch członów: nazwy oraz rozszerzenia, np.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l-PL" sz="2500" dirty="0">
                <a:latin typeface="Fira Sans" panose="020B0503050000020004" pitchFamily="34" charset="0"/>
              </a:rPr>
              <a:t>Plik.exe</a:t>
            </a:r>
          </a:p>
        </p:txBody>
      </p:sp>
    </p:spTree>
    <p:extLst>
      <p:ext uri="{BB962C8B-B14F-4D97-AF65-F5344CB8AC3E}">
        <p14:creationId xmlns:p14="http://schemas.microsoft.com/office/powerpoint/2010/main" val="815947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B9BC5-C29D-18DD-5A63-80FAA018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F0FEE09-5E6D-6866-108B-C1B81E4B5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49274"/>
              </p:ext>
            </p:extLst>
          </p:nvPr>
        </p:nvGraphicFramePr>
        <p:xfrm>
          <a:off x="4495800" y="539979"/>
          <a:ext cx="9296400" cy="920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99916572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751101428"/>
                    </a:ext>
                  </a:extLst>
                </a:gridCol>
              </a:tblGrid>
              <a:tr h="45577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Rozszerzenie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Typ pliku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52377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Exe, 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wykonywalny przez system Windows (uruchomienie skutkuje wykonanie zawartego w nim programu).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37959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Tzw. Plik wsadowy czyli plik tekstowy wykonywalny, po jego uruchomieniu wykonywane są instrukcje zapisane wewnątrz.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332540"/>
                  </a:ext>
                </a:extLst>
              </a:tr>
              <a:tr h="131067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Sys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dll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składowe systemu operacyjnego i oprogramowania (biblioteki z kodem)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136949"/>
                  </a:ext>
                </a:extLst>
              </a:tr>
              <a:tr h="124759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tekstowy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816240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Rtf,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foc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docs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tekstowy (np. Ms. Word)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17422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odt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tekstowy standardu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OpenDocument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10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74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B087E-B820-FB98-0D1B-FCCC92A5B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8080774-BAF9-E162-F35C-928A0160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307852"/>
              </p:ext>
            </p:extLst>
          </p:nvPr>
        </p:nvGraphicFramePr>
        <p:xfrm>
          <a:off x="4495800" y="419100"/>
          <a:ext cx="9296400" cy="898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99916572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751101428"/>
                    </a:ext>
                  </a:extLst>
                </a:gridCol>
              </a:tblGrid>
              <a:tr h="45577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Rozszerzenie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Typ pliku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52377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dokumentów elektronicznych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37959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Zip,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rar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zarchiwizowane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332540"/>
                  </a:ext>
                </a:extLst>
              </a:tr>
              <a:tr h="131067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Sys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dll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składowe systemu operacyjnego i oprogramowania (biblioteki z kodem)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136949"/>
                  </a:ext>
                </a:extLst>
              </a:tr>
              <a:tr h="124759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Jpg, gif,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png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bmp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graficzne bitmapowe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816240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Cdr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svg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graficzne wektorowe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17422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Wav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mid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mp3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muzyczne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105013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Htm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html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htmlx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hipertekstowe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850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076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54BA9-B5A3-6748-0E3F-D029C6C8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9E90B6A-AF87-E701-9584-DF7A01BD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95199"/>
              </p:ext>
            </p:extLst>
          </p:nvPr>
        </p:nvGraphicFramePr>
        <p:xfrm>
          <a:off x="4495800" y="3777438"/>
          <a:ext cx="9296400" cy="2732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299916572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751101428"/>
                    </a:ext>
                  </a:extLst>
                </a:gridCol>
              </a:tblGrid>
              <a:tr h="45577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Rozszerzenie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Typ pliku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52377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Ppt</a:t>
                      </a:r>
                      <a:r>
                        <a:rPr lang="pl-PL" sz="2500" dirty="0">
                          <a:latin typeface="Fira Sans" panose="020B0503050000020004" pitchFamily="34" charset="0"/>
                        </a:rPr>
                        <a:t>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pptx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 prezentacji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379596"/>
                  </a:ext>
                </a:extLst>
              </a:tr>
              <a:tr h="1129842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Xls,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xlsx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>
                          <a:latin typeface="Fira Sans" panose="020B0503050000020004" pitchFamily="34" charset="0"/>
                        </a:rPr>
                        <a:t>Pliki </a:t>
                      </a:r>
                      <a:r>
                        <a:rPr lang="pl-PL" sz="2500" dirty="0" err="1">
                          <a:latin typeface="Fira Sans" panose="020B0503050000020004" pitchFamily="34" charset="0"/>
                        </a:rPr>
                        <a:t>excel</a:t>
                      </a:r>
                      <a:endParaRPr lang="pl-PL" sz="2500" dirty="0">
                        <a:latin typeface="Fira Sans" panose="020B05030500000200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332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396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4715" y="1104900"/>
            <a:ext cx="8055833" cy="363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Bezpieczeństwo pracy w systemie i sieci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5143500"/>
            <a:ext cx="7863026" cy="2700020"/>
            <a:chOff x="0" y="0"/>
            <a:chExt cx="10484035" cy="3600027"/>
          </a:xfrm>
        </p:grpSpPr>
        <p:sp>
          <p:nvSpPr>
            <p:cNvPr id="4" name="TextBox 4"/>
            <p:cNvSpPr txBox="1"/>
            <p:nvPr/>
          </p:nvSpPr>
          <p:spPr>
            <a:xfrm>
              <a:off x="1178513" y="644525"/>
              <a:ext cx="8467322" cy="2955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Pamiętaj o silnym haśle!</a:t>
              </a:r>
            </a:p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Ustaw automatyczną blokadę;</a:t>
              </a:r>
            </a:p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Używaj konta użytkownika, </a:t>
              </a:r>
            </a:p>
            <a:p>
              <a:pPr algn="l">
                <a:lnSpc>
                  <a:spcPts val="4479"/>
                </a:lnSpc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     a nie administratora.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78513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Ochrona dostępu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87765" cy="887765"/>
            </a:xfrm>
            <a:custGeom>
              <a:avLst/>
              <a:gdLst/>
              <a:ahLst/>
              <a:cxnLst/>
              <a:rect l="l" t="t" r="r" b="b"/>
              <a:pathLst>
                <a:path w="887765" h="887765">
                  <a:moveTo>
                    <a:pt x="0" y="0"/>
                  </a:moveTo>
                  <a:lnTo>
                    <a:pt x="887765" y="0"/>
                  </a:lnTo>
                  <a:lnTo>
                    <a:pt x="887765" y="887765"/>
                  </a:lnTo>
                  <a:lnTo>
                    <a:pt x="0" y="887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7" name="AutoShape 7"/>
          <p:cNvSpPr/>
          <p:nvPr/>
        </p:nvSpPr>
        <p:spPr>
          <a:xfrm>
            <a:off x="8694689" y="1028700"/>
            <a:ext cx="0" cy="8229600"/>
          </a:xfrm>
          <a:prstGeom prst="line">
            <a:avLst/>
          </a:prstGeom>
          <a:ln w="66675" cap="flat">
            <a:solidFill>
              <a:srgbClr val="86C7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8" name="Group 8"/>
          <p:cNvGrpSpPr/>
          <p:nvPr/>
        </p:nvGrpSpPr>
        <p:grpSpPr>
          <a:xfrm>
            <a:off x="1028700" y="8081060"/>
            <a:ext cx="7863026" cy="1576070"/>
            <a:chOff x="0" y="0"/>
            <a:chExt cx="10484035" cy="2101427"/>
          </a:xfrm>
        </p:grpSpPr>
        <p:sp>
          <p:nvSpPr>
            <p:cNvPr id="9" name="TextBox 9"/>
            <p:cNvSpPr txBox="1"/>
            <p:nvPr/>
          </p:nvSpPr>
          <p:spPr>
            <a:xfrm>
              <a:off x="1178513" y="644525"/>
              <a:ext cx="8467322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Pamiętaj o aktualizacji systemu i sterowników!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78513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Aktualizacje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87765" cy="887765"/>
            </a:xfrm>
            <a:custGeom>
              <a:avLst/>
              <a:gdLst/>
              <a:ahLst/>
              <a:cxnLst/>
              <a:rect l="l" t="t" r="r" b="b"/>
              <a:pathLst>
                <a:path w="887765" h="887765">
                  <a:moveTo>
                    <a:pt x="0" y="0"/>
                  </a:moveTo>
                  <a:lnTo>
                    <a:pt x="887765" y="0"/>
                  </a:lnTo>
                  <a:lnTo>
                    <a:pt x="887765" y="887765"/>
                  </a:lnTo>
                  <a:lnTo>
                    <a:pt x="0" y="887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0159" y="2028825"/>
            <a:ext cx="6350491" cy="448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Pamiętaj o włączeniu antywirusa!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Nie otwieraj podejrzanych linków, załączników, obrazów;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Uważaj na podejrzane wiadomosci oraz </a:t>
            </a:r>
            <a:r>
              <a:rPr lang="en-US" sz="3199" u="sng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4" tooltip="https://kwestiabezpieczenstwa.pl/phishing"/>
              </a:rPr>
              <a:t>phishing</a:t>
            </a:r>
            <a:r>
              <a: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;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Pobieraj jedynie z zaufanych źródeł.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0159" y="1019175"/>
            <a:ext cx="697914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Ochrona przed złośliwym oprogramowaniem</a:t>
            </a:r>
          </a:p>
        </p:txBody>
      </p:sp>
      <p:sp>
        <p:nvSpPr>
          <p:cNvPr id="14" name="Freeform 14"/>
          <p:cNvSpPr/>
          <p:nvPr/>
        </p:nvSpPr>
        <p:spPr>
          <a:xfrm>
            <a:off x="9396274" y="1028700"/>
            <a:ext cx="665824" cy="665824"/>
          </a:xfrm>
          <a:custGeom>
            <a:avLst/>
            <a:gdLst/>
            <a:ahLst/>
            <a:cxnLst/>
            <a:rect l="l" t="t" r="r" b="b"/>
            <a:pathLst>
              <a:path w="665824" h="665824">
                <a:moveTo>
                  <a:pt x="0" y="0"/>
                </a:moveTo>
                <a:lnTo>
                  <a:pt x="665824" y="0"/>
                </a:lnTo>
                <a:lnTo>
                  <a:pt x="665824" y="665824"/>
                </a:lnTo>
                <a:lnTo>
                  <a:pt x="0" y="665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15" name="Group 15"/>
          <p:cNvGrpSpPr/>
          <p:nvPr/>
        </p:nvGrpSpPr>
        <p:grpSpPr>
          <a:xfrm>
            <a:off x="9396274" y="6728575"/>
            <a:ext cx="7863026" cy="2138045"/>
            <a:chOff x="0" y="0"/>
            <a:chExt cx="10484035" cy="2850727"/>
          </a:xfrm>
        </p:grpSpPr>
        <p:sp>
          <p:nvSpPr>
            <p:cNvPr id="16" name="TextBox 16"/>
            <p:cNvSpPr txBox="1"/>
            <p:nvPr/>
          </p:nvSpPr>
          <p:spPr>
            <a:xfrm>
              <a:off x="1178513" y="644525"/>
              <a:ext cx="8467322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7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 spc="15">
                  <a:solidFill>
                    <a:srgbClr val="000000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Zapisuj ważne dane w chmurze, bądź na dysku zewnętrznym.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78513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b="1" spc="105">
                  <a:solidFill>
                    <a:srgbClr val="1836B2"/>
                  </a:solidFill>
                  <a:latin typeface="Fira Sans Ultra-Bold"/>
                  <a:ea typeface="Fira Sans Ultra-Bold"/>
                  <a:cs typeface="Fira Sans Ultra-Bold"/>
                  <a:sym typeface="Fira Sans Ultra-Bold"/>
                </a:rPr>
                <a:t>Kopie zapasowe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87765" cy="887765"/>
            </a:xfrm>
            <a:custGeom>
              <a:avLst/>
              <a:gdLst/>
              <a:ahLst/>
              <a:cxnLst/>
              <a:rect l="l" t="t" r="r" b="b"/>
              <a:pathLst>
                <a:path w="887765" h="887765">
                  <a:moveTo>
                    <a:pt x="0" y="0"/>
                  </a:moveTo>
                  <a:lnTo>
                    <a:pt x="887765" y="0"/>
                  </a:lnTo>
                  <a:lnTo>
                    <a:pt x="887765" y="887765"/>
                  </a:lnTo>
                  <a:lnTo>
                    <a:pt x="0" y="887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3A4B36B-D389-2D3A-4B50-1AAC85F4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8268"/>
            <a:ext cx="13814619" cy="10471355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20382A2-5B0C-560B-8A93-2274784A65DB}"/>
              </a:ext>
            </a:extLst>
          </p:cNvPr>
          <p:cNvSpPr txBox="1"/>
          <p:nvPr/>
        </p:nvSpPr>
        <p:spPr>
          <a:xfrm>
            <a:off x="13411200" y="526851"/>
            <a:ext cx="4549581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/>
              <a:t>Gniazdo CPU</a:t>
            </a:r>
          </a:p>
          <a:p>
            <a:pPr marL="342900" indent="-342900">
              <a:buAutoNum type="arabicPeriod"/>
            </a:pPr>
            <a:r>
              <a:rPr lang="pl-PL" dirty="0"/>
              <a:t>Mocowanie chłodzenia CPU</a:t>
            </a:r>
          </a:p>
          <a:p>
            <a:pPr marL="342900" indent="-342900">
              <a:buAutoNum type="arabicPeriod"/>
            </a:pPr>
            <a:r>
              <a:rPr lang="pl-PL" dirty="0"/>
              <a:t>Złącza wentylatora CPU</a:t>
            </a:r>
          </a:p>
          <a:p>
            <a:pPr marL="342900" indent="-342900">
              <a:buAutoNum type="arabicPeriod"/>
            </a:pPr>
            <a:r>
              <a:rPr lang="pl-PL" dirty="0"/>
              <a:t>Złącza pamięci typu DIMM x4 – pamięć RAM</a:t>
            </a:r>
          </a:p>
          <a:p>
            <a:pPr marL="342900" indent="-342900">
              <a:buAutoNum type="arabicPeriod"/>
            </a:pPr>
            <a:r>
              <a:rPr lang="pl-PL" dirty="0"/>
              <a:t>Złącze M.2 – dysk SSD</a:t>
            </a:r>
          </a:p>
          <a:p>
            <a:pPr marL="342900" indent="-342900">
              <a:buAutoNum type="arabicPeriod"/>
            </a:pPr>
            <a:r>
              <a:rPr lang="pl-PL" dirty="0"/>
              <a:t>Złącza M.2</a:t>
            </a:r>
          </a:p>
          <a:p>
            <a:pPr marL="342900" indent="-342900">
              <a:buAutoNum type="arabicPeriod"/>
            </a:pPr>
            <a:r>
              <a:rPr lang="pl-PL" dirty="0"/>
              <a:t>USB</a:t>
            </a:r>
          </a:p>
          <a:p>
            <a:pPr marL="342900" indent="-342900">
              <a:buAutoNum type="arabicPeriod"/>
            </a:pPr>
            <a:r>
              <a:rPr lang="pl-PL" dirty="0"/>
              <a:t>Złącza do podłączenia do urządzeń peryferyjnych</a:t>
            </a:r>
          </a:p>
          <a:p>
            <a:pPr marL="342900" indent="-342900">
              <a:buAutoNum type="arabicPeriod"/>
            </a:pPr>
            <a:r>
              <a:rPr lang="pl-PL" dirty="0"/>
              <a:t>Złącza SATA</a:t>
            </a:r>
          </a:p>
          <a:p>
            <a:pPr marL="342900" indent="-342900">
              <a:buAutoNum type="arabicPeriod"/>
            </a:pPr>
            <a:r>
              <a:rPr lang="pl-PL" dirty="0"/>
              <a:t>Złącze zasilacza 24-pinowe</a:t>
            </a:r>
          </a:p>
          <a:p>
            <a:pPr marL="342900" indent="-342900">
              <a:buFontTx/>
              <a:buAutoNum type="arabicPeriod"/>
            </a:pPr>
            <a:r>
              <a:rPr lang="pl-PL" dirty="0"/>
              <a:t>Złącze zasilacza 8-pinowe</a:t>
            </a:r>
          </a:p>
          <a:p>
            <a:pPr marL="342900" indent="-342900">
              <a:buFontTx/>
              <a:buAutoNum type="arabicPeriod"/>
            </a:pPr>
            <a:r>
              <a:rPr lang="pl-PL" dirty="0"/>
              <a:t>13, 14, 15, 16, 17 - PCI Express – złącze do kart zewnętrznych np. graficznych.</a:t>
            </a:r>
          </a:p>
          <a:p>
            <a:r>
              <a:rPr lang="pl-PL" dirty="0"/>
              <a:t>18. Zintegrowana karta sieciowa</a:t>
            </a:r>
          </a:p>
          <a:p>
            <a:r>
              <a:rPr lang="pl-PL" dirty="0"/>
              <a:t>19. Układ Super I/O</a:t>
            </a:r>
          </a:p>
          <a:p>
            <a:r>
              <a:rPr lang="pl-PL" dirty="0"/>
              <a:t>20. Układ dźwiękowy audio</a:t>
            </a:r>
          </a:p>
          <a:p>
            <a:r>
              <a:rPr lang="pl-PL" dirty="0"/>
              <a:t>21. Złącza audio panelu przedniego</a:t>
            </a:r>
          </a:p>
          <a:p>
            <a:r>
              <a:rPr lang="pl-PL" dirty="0"/>
              <a:t>22. Złącze portu szeregowego</a:t>
            </a:r>
          </a:p>
          <a:p>
            <a:r>
              <a:rPr lang="pl-PL" dirty="0"/>
              <a:t>23. Złącze modułu TPM</a:t>
            </a:r>
          </a:p>
          <a:p>
            <a:r>
              <a:rPr lang="pl-PL" dirty="0"/>
              <a:t>24. Dodatkowe złącza wentylatora CPU i pompy chłodzenia wodnego </a:t>
            </a:r>
            <a:r>
              <a:rPr lang="pl-PL" dirty="0" err="1"/>
              <a:t>AiO</a:t>
            </a:r>
            <a:endParaRPr lang="pl-PL" dirty="0"/>
          </a:p>
          <a:p>
            <a:r>
              <a:rPr lang="pl-PL" dirty="0"/>
              <a:t>25. </a:t>
            </a:r>
            <a:r>
              <a:rPr lang="pl-PL" dirty="0" err="1"/>
              <a:t>Złacze</a:t>
            </a:r>
            <a:r>
              <a:rPr lang="pl-PL" dirty="0"/>
              <a:t> USB 2.0</a:t>
            </a:r>
          </a:p>
          <a:p>
            <a:r>
              <a:rPr lang="pl-PL" dirty="0"/>
              <a:t>26. </a:t>
            </a:r>
            <a:r>
              <a:rPr lang="pl-PL" dirty="0" err="1"/>
              <a:t>Złacze</a:t>
            </a:r>
            <a:r>
              <a:rPr lang="pl-PL" dirty="0"/>
              <a:t> USB 3.1</a:t>
            </a:r>
          </a:p>
          <a:p>
            <a:r>
              <a:rPr lang="pl-PL" dirty="0"/>
              <a:t>27. </a:t>
            </a:r>
            <a:r>
              <a:rPr lang="pl-PL" dirty="0" err="1"/>
              <a:t>Złacze</a:t>
            </a:r>
            <a:r>
              <a:rPr lang="pl-PL" dirty="0"/>
              <a:t> USB 2.0</a:t>
            </a:r>
          </a:p>
          <a:p>
            <a:r>
              <a:rPr lang="pl-PL" dirty="0"/>
              <a:t>28. Złącze panelu przedniego (do podłączenia diod, resetu, zasilania)</a:t>
            </a:r>
          </a:p>
          <a:p>
            <a:r>
              <a:rPr lang="pl-PL" dirty="0"/>
              <a:t>29. 30 Złącza wentylatora CPU i pompy chłodzenia wodnego </a:t>
            </a:r>
            <a:r>
              <a:rPr lang="pl-PL" dirty="0" err="1"/>
              <a:t>AiO</a:t>
            </a:r>
            <a:endParaRPr lang="pl-PL" dirty="0"/>
          </a:p>
          <a:p>
            <a:r>
              <a:rPr lang="pl-PL" dirty="0"/>
              <a:t>31. Bateria pamięci CMOS (NVRAM)</a:t>
            </a:r>
          </a:p>
          <a:p>
            <a:r>
              <a:rPr lang="pl-PL" dirty="0"/>
              <a:t>32. Chipset Intel</a:t>
            </a:r>
          </a:p>
          <a:p>
            <a:r>
              <a:rPr lang="pl-PL" dirty="0"/>
              <a:t>33. Przycisk MEMOK</a:t>
            </a:r>
          </a:p>
        </p:txBody>
      </p:sp>
    </p:spTree>
    <p:extLst>
      <p:ext uri="{BB962C8B-B14F-4D97-AF65-F5344CB8AC3E}">
        <p14:creationId xmlns:p14="http://schemas.microsoft.com/office/powerpoint/2010/main" val="404429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D547005-E905-C883-6828-94DCCCF14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0"/>
            <a:ext cx="12115800" cy="100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832E4272-4A9E-7027-8C87-9999B20ABA39}"/>
              </a:ext>
            </a:extLst>
          </p:cNvPr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pl-PL" sz="9999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Procesor</a:t>
            </a:r>
            <a:endParaRPr lang="en-US" sz="9999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2B82F-8C96-058A-28E7-656DAD20E3A2}"/>
              </a:ext>
            </a:extLst>
          </p:cNvPr>
          <p:cNvSpPr txBox="1"/>
          <p:nvPr/>
        </p:nvSpPr>
        <p:spPr>
          <a:xfrm>
            <a:off x="1028700" y="2546350"/>
            <a:ext cx="16230600" cy="7689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ea typeface="Arial Bold"/>
                <a:cs typeface="Arial Bold"/>
                <a:sym typeface="Arial Bold"/>
              </a:rPr>
              <a:t>Procesor – CPU (ang. Central Processing Unit)</a:t>
            </a:r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Cyfrowy układ scalony, pobierający dane z pamięci i wykonujący wszystkie obliczenia.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500" b="1" dirty="0">
                <a:latin typeface="Fira Sans Light" panose="020B0403050000020004" pitchFamily="34" charset="0"/>
              </a:rPr>
              <a:t>Zadania Procesora</a:t>
            </a:r>
            <a:r>
              <a:rPr lang="pl-PL" sz="3500" dirty="0">
                <a:latin typeface="Fira Sans Light" panose="020B0403050000020004" pitchFamily="34" charset="0"/>
              </a:rPr>
              <a:t>: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Wykonywanie poleceń programów;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Przetwarzanie danych;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Kontrola pracy innych podzespołów.</a:t>
            </a:r>
          </a:p>
          <a:p>
            <a:pPr algn="ctr"/>
            <a:endParaRPr lang="pl-PL" sz="3500" dirty="0">
              <a:latin typeface="Fira Sans Light" panose="020B0403050000020004" pitchFamily="34" charset="0"/>
            </a:endParaRPr>
          </a:p>
          <a:p>
            <a:pPr algn="ctr"/>
            <a:r>
              <a:rPr lang="pl-PL" sz="3500" b="1" dirty="0">
                <a:latin typeface="Fira Sans Light" panose="020B0403050000020004" pitchFamily="34" charset="0"/>
              </a:rPr>
              <a:t>Podstawowe parametry</a:t>
            </a:r>
            <a:r>
              <a:rPr lang="pl-PL" sz="3500" dirty="0">
                <a:latin typeface="Fira Sans Light" panose="020B0403050000020004" pitchFamily="34" charset="0"/>
              </a:rPr>
              <a:t> </a:t>
            </a:r>
            <a:r>
              <a:rPr lang="pl-PL" sz="3500" b="1" dirty="0">
                <a:latin typeface="Fira Sans Light" panose="020B0403050000020004" pitchFamily="34" charset="0"/>
              </a:rPr>
              <a:t>jakimi opisywane są procesory to</a:t>
            </a:r>
            <a:r>
              <a:rPr lang="pl-PL" sz="3500" dirty="0">
                <a:latin typeface="Fira Sans Light" panose="020B0403050000020004" pitchFamily="34" charset="0"/>
              </a:rPr>
              <a:t>: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Liczba rdzeni - każdy rdzeń wykonuje zadania niezależnie. Im więcej rdzeni tym szybszy procesor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Częstotliwość taktowania,</a:t>
            </a:r>
          </a:p>
          <a:p>
            <a:pPr algn="ctr"/>
            <a:r>
              <a:rPr lang="pl-PL" sz="3500" dirty="0">
                <a:latin typeface="Fira Sans Light" panose="020B0403050000020004" pitchFamily="34" charset="0"/>
              </a:rPr>
              <a:t>Rozmiar cache (pamięci podręcznej) - szybka pamięć w procesorze.</a:t>
            </a:r>
          </a:p>
          <a:p>
            <a:endParaRPr lang="pl-PL" dirty="0"/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0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E395-30EE-D761-D60B-921DBD03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82A89740-69A8-6F0D-2D0E-AA330CBBF30C}"/>
              </a:ext>
            </a:extLst>
          </p:cNvPr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pl-PL" sz="9999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Procesor</a:t>
            </a:r>
            <a:endParaRPr lang="en-US" sz="9999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0C89A-47D3-F13C-2941-591BACB31AED}"/>
              </a:ext>
            </a:extLst>
          </p:cNvPr>
          <p:cNvSpPr txBox="1"/>
          <p:nvPr/>
        </p:nvSpPr>
        <p:spPr>
          <a:xfrm>
            <a:off x="1028700" y="2546350"/>
            <a:ext cx="16230600" cy="4334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sym typeface="Arial Bold"/>
              </a:rPr>
              <a:t>Taktowanie – czyli jak szybko procesor wykonuje instrukcje.</a:t>
            </a:r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Taktowanie mierzone w hercach – </a:t>
            </a:r>
            <a:r>
              <a:rPr lang="pl-PL" sz="3000" dirty="0" err="1">
                <a:latin typeface="Fira Sans Light" panose="020B0403050000020004" pitchFamily="34" charset="0"/>
              </a:rPr>
              <a:t>Hz</a:t>
            </a:r>
            <a:r>
              <a:rPr lang="pl-PL" sz="3000" dirty="0">
                <a:latin typeface="Fira Sans Light" panose="020B0403050000020004" pitchFamily="34" charset="0"/>
              </a:rPr>
              <a:t>, gdzie: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1 </a:t>
            </a:r>
            <a:r>
              <a:rPr lang="pl-PL" sz="3000" dirty="0" err="1">
                <a:latin typeface="Fira Sans Light" panose="020B0403050000020004" pitchFamily="34" charset="0"/>
              </a:rPr>
              <a:t>Hz</a:t>
            </a:r>
            <a:r>
              <a:rPr lang="pl-PL" sz="3000" dirty="0">
                <a:latin typeface="Fira Sans Light" panose="020B0403050000020004" pitchFamily="34" charset="0"/>
              </a:rPr>
              <a:t> = 1 cykl na sekundę;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1 GHz = 1 miliard cykli na sekundę.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Procesor działa w rytmie cykli zegara.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W każdym cyklu może wykonać część instrukcji lub przygotować się do następnej.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Czyli Taktowanie (</a:t>
            </a:r>
            <a:r>
              <a:rPr lang="pl-PL" sz="3000" dirty="0" err="1">
                <a:latin typeface="Fira Sans Light" panose="020B0403050000020004" pitchFamily="34" charset="0"/>
              </a:rPr>
              <a:t>Hz</a:t>
            </a:r>
            <a:r>
              <a:rPr lang="pl-PL" sz="3000" dirty="0">
                <a:latin typeface="Fira Sans Light" panose="020B0403050000020004" pitchFamily="34" charset="0"/>
              </a:rPr>
              <a:t>) mówi, ile cykli wykona procesor w ciągu sekundy.</a:t>
            </a:r>
          </a:p>
        </p:txBody>
      </p:sp>
      <p:pic>
        <p:nvPicPr>
          <p:cNvPr id="2050" name="Picture 2" descr="Procesor Intel Core i3-3220 3.3GHz LGA1155, 2 lata gwarancji">
            <a:extLst>
              <a:ext uri="{FF2B5EF4-FFF2-40B4-BE49-F238E27FC236}">
                <a16:creationId xmlns:a16="http://schemas.microsoft.com/office/drawing/2014/main" id="{422D7129-CEAA-4803-59BD-670205AF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6788537"/>
            <a:ext cx="4521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97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13D48-7B58-270E-608B-B1779E42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F46398ED-9487-DFE4-1852-2DF8FAAFCAA8}"/>
              </a:ext>
            </a:extLst>
          </p:cNvPr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pl-PL" sz="9999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Pamięć</a:t>
            </a:r>
            <a:endParaRPr lang="en-US" sz="9999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8654-4730-EDA3-F81C-1744DF3DC1F3}"/>
              </a:ext>
            </a:extLst>
          </p:cNvPr>
          <p:cNvSpPr txBox="1"/>
          <p:nvPr/>
        </p:nvSpPr>
        <p:spPr>
          <a:xfrm>
            <a:off x="1028700" y="2546350"/>
            <a:ext cx="16230600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sym typeface="Arial Bold"/>
              </a:rPr>
              <a:t>Pamięć operacyjna:</a:t>
            </a:r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ROM – pamięć stała, umieszczona na płycie głównej. Zapis wszystkiego co komputer „umie” po włączeniu zasilania.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RAM – pamięć o swobodnym dostępie, która przechowuje aktualnie wykonywane zadania wraz z danymi. Resetuje się po wyłączeniu zasilania. </a:t>
            </a:r>
          </a:p>
        </p:txBody>
      </p:sp>
    </p:spTree>
    <p:extLst>
      <p:ext uri="{BB962C8B-B14F-4D97-AF65-F5344CB8AC3E}">
        <p14:creationId xmlns:p14="http://schemas.microsoft.com/office/powerpoint/2010/main" val="2334092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3F51F-3014-8AF8-DFB4-B26923ABB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9F54F7CD-0066-27EC-D11B-0063ACD5A531}"/>
              </a:ext>
            </a:extLst>
          </p:cNvPr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pl-PL" sz="9999" b="1" dirty="0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Pamięć</a:t>
            </a:r>
            <a:endParaRPr lang="en-US" sz="9999" b="1" dirty="0">
              <a:solidFill>
                <a:srgbClr val="1836B2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7A1A9D6-7B9F-4181-BCDA-887D14C90F8E}"/>
              </a:ext>
            </a:extLst>
          </p:cNvPr>
          <p:cNvSpPr txBox="1"/>
          <p:nvPr/>
        </p:nvSpPr>
        <p:spPr>
          <a:xfrm>
            <a:off x="1024689" y="2546350"/>
            <a:ext cx="16230600" cy="5719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pl-PL" sz="4500" b="1" dirty="0">
                <a:solidFill>
                  <a:srgbClr val="232328"/>
                </a:solidFill>
                <a:latin typeface="Fira Sans Light" panose="020B0403050000020004" pitchFamily="34" charset="0"/>
                <a:sym typeface="Arial Bold"/>
              </a:rPr>
              <a:t>Pamięć zewnętrzna:</a:t>
            </a:r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Pamięci zewnętrzne służą do przechowywania dużych ilości danych i programów. Są to wszelkiego rodzaju nośniki danych. Po wyłączeniu komputera pamięć zewnętrzna nie traci swej zawartości i po ponownym włączeniu można z niej odczytać dane. </a:t>
            </a:r>
          </a:p>
          <a:p>
            <a:pPr algn="ctr"/>
            <a:endParaRPr lang="pl-PL" sz="3000" dirty="0">
              <a:latin typeface="Fira Sans Light" panose="020B0403050000020004" pitchFamily="34" charset="0"/>
            </a:endParaRPr>
          </a:p>
          <a:p>
            <a:pPr algn="ctr"/>
            <a:r>
              <a:rPr lang="pl-PL" sz="3000" b="1" dirty="0">
                <a:latin typeface="Fira Sans Light" panose="020B0403050000020004" pitchFamily="34" charset="0"/>
              </a:rPr>
              <a:t>Do pamięci zewnętrznych możemy zaliczyć: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Dyski twarde HDD - urządzenia pamięci z krążkami pokrytymi warstwą magnetyczną.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Nośniki optyczne - płyty CD, DVD.</a:t>
            </a:r>
          </a:p>
          <a:p>
            <a:pPr algn="ctr"/>
            <a:r>
              <a:rPr lang="pl-PL" sz="3000" dirty="0" err="1">
                <a:latin typeface="Fira Sans Light" panose="020B0403050000020004" pitchFamily="34" charset="0"/>
              </a:rPr>
              <a:t>Pendrive'y</a:t>
            </a:r>
            <a:r>
              <a:rPr lang="pl-PL" sz="3000" dirty="0">
                <a:latin typeface="Fira Sans Light" panose="020B0403050000020004" pitchFamily="34" charset="0"/>
              </a:rPr>
              <a:t> - urządzenia przenośne, nazywane również pamięciami </a:t>
            </a:r>
            <a:r>
              <a:rPr lang="pl-PL" sz="3000" dirty="0" err="1">
                <a:latin typeface="Fira Sans Light" panose="020B0403050000020004" pitchFamily="34" charset="0"/>
              </a:rPr>
              <a:t>flash</a:t>
            </a:r>
            <a:r>
              <a:rPr lang="pl-PL" sz="3000" dirty="0">
                <a:latin typeface="Fira Sans Light" panose="020B0403050000020004" pitchFamily="34" charset="0"/>
              </a:rPr>
              <a:t> , które podłączamy do portu USB.</a:t>
            </a:r>
          </a:p>
          <a:p>
            <a:pPr algn="ctr"/>
            <a:r>
              <a:rPr lang="pl-PL" sz="3000" dirty="0">
                <a:latin typeface="Fira Sans Light" panose="020B0403050000020004" pitchFamily="34" charset="0"/>
              </a:rPr>
              <a:t>Dyski SSD - podobne w konstrukcji jak </a:t>
            </a:r>
            <a:r>
              <a:rPr lang="pl-PL" sz="3000" dirty="0" err="1">
                <a:latin typeface="Fira Sans Light" panose="020B0403050000020004" pitchFamily="34" charset="0"/>
              </a:rPr>
              <a:t>pendrive'y</a:t>
            </a:r>
            <a:r>
              <a:rPr lang="pl-PL" sz="3000" dirty="0">
                <a:latin typeface="Fira Sans Light" panose="020B0403050000020004" pitchFamily="34" charset="0"/>
              </a:rPr>
              <a:t>, ale o większej pojemności, stosowane są w komputerach jako dyski twarde.</a:t>
            </a:r>
          </a:p>
        </p:txBody>
      </p:sp>
    </p:spTree>
    <p:extLst>
      <p:ext uri="{BB962C8B-B14F-4D97-AF65-F5344CB8AC3E}">
        <p14:creationId xmlns:p14="http://schemas.microsoft.com/office/powerpoint/2010/main" val="349080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D5356-E133-47A5-1735-2D5F60120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8EB676D6-CA05-5C02-CA4B-33918A3C4CC0}"/>
              </a:ext>
            </a:extLst>
          </p:cNvPr>
          <p:cNvSpPr txBox="1"/>
          <p:nvPr/>
        </p:nvSpPr>
        <p:spPr>
          <a:xfrm>
            <a:off x="721519" y="5629273"/>
            <a:ext cx="4936331" cy="3679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rgbClr val="0070C0"/>
                </a:solidFill>
                <a:latin typeface="Fira Sans SemiBold" panose="020F0502020204030204" pitchFamily="34" charset="0"/>
                <a:ea typeface="+mj-ea"/>
                <a:cs typeface="+mj-cs"/>
                <a:sym typeface="Fira Sans Semi-Bold"/>
              </a:rPr>
              <a:t>Gniazda</a:t>
            </a:r>
            <a:r>
              <a:rPr lang="en-US" sz="5400" b="1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Fira Sans Semi-Bold"/>
              </a:rPr>
              <a:t> </a:t>
            </a:r>
            <a:r>
              <a:rPr lang="en-US" sz="5400" b="1" dirty="0" err="1">
                <a:solidFill>
                  <a:srgbClr val="0070C0"/>
                </a:solidFill>
                <a:latin typeface="+mj-lt"/>
                <a:ea typeface="+mj-ea"/>
                <a:cs typeface="+mj-cs"/>
                <a:sym typeface="Fira Sans Semi-Bold"/>
              </a:rPr>
              <a:t>i</a:t>
            </a:r>
            <a:r>
              <a:rPr lang="en-US" sz="5400" b="1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Fira Sans Semi-Bold"/>
              </a:rPr>
              <a:t> </a:t>
            </a:r>
            <a:r>
              <a:rPr lang="en-US" sz="5400" b="1" dirty="0" err="1">
                <a:solidFill>
                  <a:srgbClr val="0070C0"/>
                </a:solidFill>
                <a:latin typeface="+mj-lt"/>
                <a:ea typeface="+mj-ea"/>
                <a:cs typeface="+mj-cs"/>
                <a:sym typeface="Fira Sans Semi-Bold"/>
              </a:rPr>
              <a:t>złącza</a:t>
            </a:r>
            <a:endParaRPr lang="en-US" sz="5400" b="1" dirty="0">
              <a:solidFill>
                <a:srgbClr val="0070C0"/>
              </a:solidFill>
              <a:latin typeface="+mj-lt"/>
              <a:ea typeface="+mj-ea"/>
              <a:cs typeface="+mj-cs"/>
              <a:sym typeface="Fira Sans Semi-Bold"/>
            </a:endParaRPr>
          </a:p>
        </p:txBody>
      </p:sp>
      <p:pic>
        <p:nvPicPr>
          <p:cNvPr id="5" name="Obraz 4" descr="Obraz zawierający maszyna, Część samochodowa, Modelarstwo redukcyjne, obwód&#10;&#10;Zawartość wygenerowana przez AI może być niepoprawna.">
            <a:extLst>
              <a:ext uri="{FF2B5EF4-FFF2-40B4-BE49-F238E27FC236}">
                <a16:creationId xmlns:a16="http://schemas.microsoft.com/office/drawing/2014/main" id="{06ED47A0-3E0A-D159-C50E-412BD5AC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45" b="724"/>
          <a:stretch>
            <a:fillRect/>
          </a:stretch>
        </p:blipFill>
        <p:spPr>
          <a:xfrm>
            <a:off x="20" y="10"/>
            <a:ext cx="18287980" cy="556590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9B4C6BDF-EA6E-9B9A-C25D-6074209859D2}"/>
              </a:ext>
            </a:extLst>
          </p:cNvPr>
          <p:cNvSpPr txBox="1"/>
          <p:nvPr/>
        </p:nvSpPr>
        <p:spPr>
          <a:xfrm>
            <a:off x="6335973" y="5629275"/>
            <a:ext cx="11228119" cy="3679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 err="1">
                <a:latin typeface="Fira Sans Light" panose="020B0403050000020004" pitchFamily="34" charset="0"/>
                <a:sym typeface="Arial Bold"/>
              </a:rPr>
              <a:t>Wyróżniamy</a:t>
            </a:r>
            <a:r>
              <a:rPr lang="en-US" sz="3200" b="1" dirty="0">
                <a:latin typeface="Fira Sans Light" panose="020B0403050000020004" pitchFamily="34" charset="0"/>
                <a:sym typeface="Arial Bold"/>
              </a:rPr>
              <a:t>:</a:t>
            </a:r>
            <a:endParaRPr lang="pl-PL" sz="3200" b="1" dirty="0">
              <a:latin typeface="Fira Sans Light" panose="020B0403050000020004" pitchFamily="34" charset="0"/>
              <a:sym typeface="Arial Bold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D-SUB (VGA) </a:t>
            </a:r>
            <a:r>
              <a:rPr lang="en-US" sz="3200" dirty="0">
                <a:latin typeface="Fira Sans Light" panose="020B0403050000020004" pitchFamily="34" charset="0"/>
              </a:rPr>
              <a:t>- </a:t>
            </a:r>
            <a:r>
              <a:rPr lang="en-US" sz="3200" dirty="0" err="1">
                <a:latin typeface="Fira Sans Light" panose="020B0403050000020004" pitchFamily="34" charset="0"/>
              </a:rPr>
              <a:t>tandardowe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złącze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analogowe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sygnału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wideo</a:t>
            </a:r>
            <a:endParaRPr lang="pl-PL" sz="3200" dirty="0">
              <a:latin typeface="Fira Sans Light" panose="020B04030500000200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DVI</a:t>
            </a:r>
            <a:r>
              <a:rPr lang="en-US" sz="3200" dirty="0">
                <a:latin typeface="Fira Sans Light" panose="020B0403050000020004" pitchFamily="34" charset="0"/>
              </a:rPr>
              <a:t> - </a:t>
            </a:r>
            <a:r>
              <a:rPr lang="en-US" sz="3200" dirty="0" err="1">
                <a:latin typeface="Fira Sans Light" panose="020B0403050000020004" pitchFamily="34" charset="0"/>
              </a:rPr>
              <a:t>Służy</a:t>
            </a:r>
            <a:r>
              <a:rPr lang="en-US" sz="3200" dirty="0">
                <a:latin typeface="Fira Sans Light" panose="020B0403050000020004" pitchFamily="34" charset="0"/>
              </a:rPr>
              <a:t> do </a:t>
            </a:r>
            <a:r>
              <a:rPr lang="en-US" sz="3200" dirty="0" err="1">
                <a:latin typeface="Fira Sans Light" panose="020B0403050000020004" pitchFamily="34" charset="0"/>
              </a:rPr>
              <a:t>wysyłania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sygnału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wideo</a:t>
            </a:r>
            <a:r>
              <a:rPr lang="en-US" sz="3200" dirty="0">
                <a:latin typeface="Fira Sans Light" panose="020B0403050000020004" pitchFamily="34" charset="0"/>
              </a:rPr>
              <a:t>, </a:t>
            </a:r>
            <a:r>
              <a:rPr lang="en-US" sz="3200" dirty="0" err="1">
                <a:latin typeface="Fira Sans Light" panose="020B0403050000020004" pitchFamily="34" charset="0"/>
              </a:rPr>
              <a:t>zarówno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cyfrowego</a:t>
            </a:r>
            <a:r>
              <a:rPr lang="en-US" sz="3200" dirty="0">
                <a:latin typeface="Fira Sans Light" panose="020B0403050000020004" pitchFamily="34" charset="0"/>
              </a:rPr>
              <a:t>, jak </a:t>
            </a:r>
            <a:r>
              <a:rPr lang="en-US" sz="3200" dirty="0" err="1">
                <a:latin typeface="Fira Sans Light" panose="020B0403050000020004" pitchFamily="34" charset="0"/>
              </a:rPr>
              <a:t>i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analogowego</a:t>
            </a:r>
            <a:r>
              <a:rPr lang="en-US" sz="3200" dirty="0">
                <a:latin typeface="Fira Sans Light" panose="020B0403050000020004" pitchFamily="34" charset="0"/>
              </a:rPr>
              <a:t> (w </a:t>
            </a:r>
            <a:r>
              <a:rPr lang="en-US" sz="3200" dirty="0" err="1">
                <a:latin typeface="Fira Sans Light" panose="020B0403050000020004" pitchFamily="34" charset="0"/>
              </a:rPr>
              <a:t>zależności</a:t>
            </a:r>
            <a:r>
              <a:rPr lang="en-US" sz="3200" dirty="0">
                <a:latin typeface="Fira Sans Light" panose="020B0403050000020004" pitchFamily="34" charset="0"/>
              </a:rPr>
              <a:t> od </a:t>
            </a:r>
            <a:r>
              <a:rPr lang="en-US" sz="3200" dirty="0" err="1">
                <a:latin typeface="Fira Sans Light" panose="020B0403050000020004" pitchFamily="34" charset="0"/>
              </a:rPr>
              <a:t>typu</a:t>
            </a:r>
            <a:r>
              <a:rPr lang="en-US" sz="3200" dirty="0">
                <a:latin typeface="Fira Sans Light" panose="020B0403050000020004" pitchFamily="34" charset="0"/>
              </a:rPr>
              <a:t> DVI).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HDMI</a:t>
            </a:r>
            <a:r>
              <a:rPr lang="en-US" sz="3200" dirty="0">
                <a:latin typeface="Fira Sans Light" panose="020B0403050000020004" pitchFamily="34" charset="0"/>
              </a:rPr>
              <a:t> - </a:t>
            </a:r>
            <a:r>
              <a:rPr lang="en-US" sz="3200" dirty="0" err="1">
                <a:latin typeface="Fira Sans Light" panose="020B0403050000020004" pitchFamily="34" charset="0"/>
              </a:rPr>
              <a:t>multimedialne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złącze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cyfrowe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stosowane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nie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tylko</a:t>
            </a:r>
            <a:r>
              <a:rPr lang="en-US" sz="3200" dirty="0">
                <a:latin typeface="Fira Sans Light" panose="020B0403050000020004" pitchFamily="34" charset="0"/>
              </a:rPr>
              <a:t> w </a:t>
            </a:r>
            <a:r>
              <a:rPr lang="en-US" sz="3200" dirty="0" err="1">
                <a:latin typeface="Fira Sans Light" panose="020B0403050000020004" pitchFamily="34" charset="0"/>
              </a:rPr>
              <a:t>kartach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graficznych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komputerów</a:t>
            </a:r>
            <a:r>
              <a:rPr lang="en-US" sz="3200" dirty="0">
                <a:latin typeface="Fira Sans Light" panose="020B0403050000020004" pitchFamily="34" charset="0"/>
              </a:rPr>
              <a:t>, ale </a:t>
            </a:r>
            <a:r>
              <a:rPr lang="en-US" sz="3200" dirty="0" err="1">
                <a:latin typeface="Fira Sans Light" panose="020B0403050000020004" pitchFamily="34" charset="0"/>
              </a:rPr>
              <a:t>również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szeroko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wykorzystywane</a:t>
            </a:r>
            <a:r>
              <a:rPr lang="en-US" sz="3200" dirty="0">
                <a:latin typeface="Fira Sans Light" panose="020B0403050000020004" pitchFamily="34" charset="0"/>
              </a:rPr>
              <a:t> w </a:t>
            </a:r>
            <a:r>
              <a:rPr lang="en-US" sz="3200" dirty="0" err="1">
                <a:latin typeface="Fira Sans Light" panose="020B0403050000020004" pitchFamily="34" charset="0"/>
              </a:rPr>
              <a:t>wielu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urządzeniach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codziennego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użytku</a:t>
            </a:r>
            <a:r>
              <a:rPr lang="en-US" sz="3200" dirty="0">
                <a:latin typeface="Fira Sans Light" panose="020B0403050000020004" pitchFamily="34" charset="0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USB</a:t>
            </a:r>
            <a:r>
              <a:rPr lang="pl-PL" sz="3200" b="1" dirty="0">
                <a:latin typeface="Fira Sans Light" panose="020B0403050000020004" pitchFamily="34" charset="0"/>
              </a:rPr>
              <a:t> typu C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3200" b="1" dirty="0">
                <a:latin typeface="Fira Sans Light" panose="020B0403050000020004" pitchFamily="34" charset="0"/>
              </a:rPr>
              <a:t>USB 3.1</a:t>
            </a:r>
            <a:endParaRPr lang="en-US" sz="3200" b="1" dirty="0">
              <a:latin typeface="Fira Sans Light" panose="020B04030500000200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RJ – 45 </a:t>
            </a:r>
            <a:r>
              <a:rPr lang="en-US" sz="3200" dirty="0">
                <a:latin typeface="Fira Sans Light" panose="020B0403050000020004" pitchFamily="34" charset="0"/>
              </a:rPr>
              <a:t>-  </a:t>
            </a:r>
            <a:r>
              <a:rPr lang="en-US" sz="3200" dirty="0" err="1">
                <a:latin typeface="Fira Sans Light" panose="020B0403050000020004" pitchFamily="34" charset="0"/>
              </a:rPr>
              <a:t>typ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złącza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stosowany</a:t>
            </a:r>
            <a:r>
              <a:rPr lang="en-US" sz="3200" dirty="0">
                <a:latin typeface="Fira Sans Light" panose="020B0403050000020004" pitchFamily="34" charset="0"/>
              </a:rPr>
              <a:t> do </a:t>
            </a:r>
            <a:r>
              <a:rPr lang="en-US" sz="3200" dirty="0" err="1">
                <a:latin typeface="Fira Sans Light" panose="020B0403050000020004" pitchFamily="34" charset="0"/>
              </a:rPr>
              <a:t>połączenia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komputera</a:t>
            </a:r>
            <a:r>
              <a:rPr lang="en-US" sz="3200" dirty="0">
                <a:latin typeface="Fira Sans Light" panose="020B0403050000020004" pitchFamily="34" charset="0"/>
              </a:rPr>
              <a:t> z </a:t>
            </a:r>
            <a:r>
              <a:rPr lang="en-US" sz="3200" dirty="0" err="1">
                <a:latin typeface="Fira Sans Light" panose="020B0403050000020004" pitchFamily="34" charset="0"/>
              </a:rPr>
              <a:t>siecią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internetową</a:t>
            </a:r>
            <a:r>
              <a:rPr lang="en-US" sz="3200" dirty="0">
                <a:latin typeface="Fira Sans Light" panose="020B0403050000020004" pitchFamily="34" charset="0"/>
              </a:rPr>
              <a:t> za </a:t>
            </a:r>
            <a:r>
              <a:rPr lang="en-US" sz="3200" dirty="0" err="1">
                <a:latin typeface="Fira Sans Light" panose="020B0403050000020004" pitchFamily="34" charset="0"/>
              </a:rPr>
              <a:t>pomocą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kabla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sieciowego</a:t>
            </a:r>
            <a:endParaRPr lang="en-US" sz="3200" dirty="0">
              <a:latin typeface="Fira Sans Light" panose="020B04030500000200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Jack</a:t>
            </a:r>
            <a:r>
              <a:rPr lang="en-US" sz="3200" dirty="0">
                <a:latin typeface="Fira Sans Light" panose="020B0403050000020004" pitchFamily="34" charset="0"/>
              </a:rPr>
              <a:t> - </a:t>
            </a:r>
            <a:r>
              <a:rPr lang="en-US" sz="3200" dirty="0" err="1">
                <a:latin typeface="Fira Sans Light" panose="020B0403050000020004" pitchFamily="34" charset="0"/>
              </a:rPr>
              <a:t>złącze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transmitujące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sygnały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analogowe</a:t>
            </a:r>
            <a:r>
              <a:rPr lang="en-US" sz="3200" dirty="0">
                <a:latin typeface="Fira Sans Light" panose="020B0403050000020004" pitchFamily="34" charset="0"/>
              </a:rPr>
              <a:t>, </a:t>
            </a:r>
            <a:r>
              <a:rPr lang="en-US" sz="3200" dirty="0" err="1">
                <a:latin typeface="Fira Sans Light" panose="020B0403050000020004" pitchFamily="34" charset="0"/>
              </a:rPr>
              <a:t>wykorzystywane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głównie</a:t>
            </a:r>
            <a:r>
              <a:rPr lang="en-US" sz="3200" dirty="0">
                <a:latin typeface="Fira Sans Light" panose="020B0403050000020004" pitchFamily="34" charset="0"/>
              </a:rPr>
              <a:t> do </a:t>
            </a:r>
            <a:r>
              <a:rPr lang="en-US" sz="3200" dirty="0" err="1">
                <a:latin typeface="Fira Sans Light" panose="020B0403050000020004" pitchFamily="34" charset="0"/>
              </a:rPr>
              <a:t>połączeń</a:t>
            </a:r>
            <a:r>
              <a:rPr lang="en-US" sz="3200" dirty="0">
                <a:latin typeface="Fira Sans Light" panose="020B0403050000020004" pitchFamily="34" charset="0"/>
              </a:rPr>
              <a:t> audio.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Fira Sans Light" panose="020B0403050000020004" pitchFamily="34" charset="0"/>
              </a:rPr>
              <a:t>DisplayPort</a:t>
            </a:r>
            <a:r>
              <a:rPr lang="en-US" sz="3200" dirty="0">
                <a:latin typeface="Fira Sans Light" panose="020B0403050000020004" pitchFamily="34" charset="0"/>
              </a:rPr>
              <a:t> - </a:t>
            </a:r>
            <a:r>
              <a:rPr lang="en-US" sz="3200" dirty="0" err="1">
                <a:latin typeface="Fira Sans Light" panose="020B0403050000020004" pitchFamily="34" charset="0"/>
              </a:rPr>
              <a:t>następca</a:t>
            </a:r>
            <a:r>
              <a:rPr lang="en-US" sz="3200" dirty="0">
                <a:latin typeface="Fira Sans Light" panose="020B0403050000020004" pitchFamily="34" charset="0"/>
              </a:rPr>
              <a:t> HDMI, </a:t>
            </a:r>
            <a:r>
              <a:rPr lang="en-US" sz="3200" dirty="0" err="1">
                <a:latin typeface="Fira Sans Light" panose="020B0403050000020004" pitchFamily="34" charset="0"/>
              </a:rPr>
              <a:t>umożliwia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przesyłanie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wysokiej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jakości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obrazu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oraz</a:t>
            </a:r>
            <a:r>
              <a:rPr lang="en-US" sz="3200" dirty="0">
                <a:latin typeface="Fira Sans Light" panose="020B0403050000020004" pitchFamily="34" charset="0"/>
              </a:rPr>
              <a:t> </a:t>
            </a:r>
            <a:r>
              <a:rPr lang="en-US" sz="3200" dirty="0" err="1">
                <a:latin typeface="Fira Sans Light" panose="020B0403050000020004" pitchFamily="34" charset="0"/>
              </a:rPr>
              <a:t>dźwięku</a:t>
            </a:r>
            <a:r>
              <a:rPr lang="en-US" sz="3200" dirty="0">
                <a:latin typeface="Fira Sans Light" panose="020B0403050000020004" pitchFamily="34" charset="0"/>
              </a:rPr>
              <a:t> z </a:t>
            </a:r>
            <a:r>
              <a:rPr lang="en-US" sz="3200" dirty="0" err="1">
                <a:latin typeface="Fira Sans Light" panose="020B0403050000020004" pitchFamily="34" charset="0"/>
              </a:rPr>
              <a:t>komputera</a:t>
            </a:r>
            <a:r>
              <a:rPr lang="en-US" sz="3200" dirty="0">
                <a:latin typeface="Fira Sans Light" panose="020B0403050000020004" pitchFamily="34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41914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2010</Words>
  <Application>Microsoft Office PowerPoint</Application>
  <PresentationFormat>Niestandardowy</PresentationFormat>
  <Paragraphs>310</Paragraphs>
  <Slides>27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8" baseType="lpstr">
      <vt:lpstr>Calibri</vt:lpstr>
      <vt:lpstr>Arial</vt:lpstr>
      <vt:lpstr>Fira Sans Light</vt:lpstr>
      <vt:lpstr>Fira Sans Bold</vt:lpstr>
      <vt:lpstr>Arial Bold</vt:lpstr>
      <vt:lpstr>Fira Sans</vt:lpstr>
      <vt:lpstr>Aptos</vt:lpstr>
      <vt:lpstr>Fira Sans Semi-Bold</vt:lpstr>
      <vt:lpstr>Fira Sans Ultra-Bold</vt:lpstr>
      <vt:lpstr>Fira Sans SemiBold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Zajęcia1. - Systemy operacyjne.</dc:title>
  <dc:creator>Wiktoria Wróbel</dc:creator>
  <cp:lastModifiedBy>Wiktoria Wróbel</cp:lastModifiedBy>
  <cp:revision>7</cp:revision>
  <dcterms:created xsi:type="dcterms:W3CDTF">2006-08-16T00:00:00Z</dcterms:created>
  <dcterms:modified xsi:type="dcterms:W3CDTF">2025-09-16T08:50:04Z</dcterms:modified>
  <dc:identifier>DAGxoH_q5GU</dc:identifier>
</cp:coreProperties>
</file>